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8"/>
    <p:sldMasterId id="2147483678" r:id="rId9"/>
  </p:sldMasterIdLst>
  <p:notesMasterIdLst>
    <p:notesMasterId r:id="rId25"/>
  </p:notesMasterIdLst>
  <p:handoutMasterIdLst>
    <p:handoutMasterId r:id="rId26"/>
  </p:handoutMasterIdLst>
  <p:sldIdLst>
    <p:sldId id="256" r:id="rId10"/>
    <p:sldId id="298" r:id="rId11"/>
    <p:sldId id="305" r:id="rId12"/>
    <p:sldId id="307" r:id="rId13"/>
    <p:sldId id="301" r:id="rId14"/>
    <p:sldId id="306" r:id="rId15"/>
    <p:sldId id="309" r:id="rId16"/>
    <p:sldId id="299" r:id="rId17"/>
    <p:sldId id="310" r:id="rId18"/>
    <p:sldId id="312" r:id="rId19"/>
    <p:sldId id="313" r:id="rId20"/>
    <p:sldId id="314" r:id="rId21"/>
    <p:sldId id="308" r:id="rId22"/>
    <p:sldId id="304" r:id="rId23"/>
    <p:sldId id="283" r:id="rId24"/>
  </p:sldIdLst>
  <p:sldSz cx="9144000" cy="6858000" type="screen4x3"/>
  <p:notesSz cx="6731000" cy="98552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618">
          <p15:clr>
            <a:srgbClr val="A4A3A4"/>
          </p15:clr>
        </p15:guide>
        <p15:guide id="2" pos="2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F3B40F"/>
    <a:srgbClr val="9933FF"/>
    <a:srgbClr val="993366"/>
    <a:srgbClr val="666699"/>
    <a:srgbClr val="CCCCFF"/>
    <a:srgbClr val="9999FF"/>
    <a:srgbClr val="0011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33" autoAdjust="0"/>
  </p:normalViewPr>
  <p:slideViewPr>
    <p:cSldViewPr snapToGrid="0">
      <p:cViewPr varScale="1">
        <p:scale>
          <a:sx n="81" d="100"/>
          <a:sy n="81" d="100"/>
        </p:scale>
        <p:origin x="2484" y="78"/>
      </p:cViewPr>
      <p:guideLst>
        <p:guide orient="horz" pos="618"/>
        <p:guide pos="24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A51A3C72-57A4-464E-9CDD-65919C2CD9C9}"/>
              </a:ext>
            </a:extLst>
          </p:cNvPr>
          <p:cNvSpPr>
            <a:spLocks noGrp="1" noChangeArrowheads="1"/>
          </p:cNvSpPr>
          <p:nvPr>
            <p:ph type="hdr" sz="quarter"/>
          </p:nvPr>
        </p:nvSpPr>
        <p:spPr bwMode="auto">
          <a:xfrm>
            <a:off x="0" y="0"/>
            <a:ext cx="291623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Arial" charset="0"/>
              </a:defRPr>
            </a:lvl1pPr>
          </a:lstStyle>
          <a:p>
            <a:pPr>
              <a:defRPr/>
            </a:pPr>
            <a:endParaRPr lang="en-GB" altLang="en-US"/>
          </a:p>
        </p:txBody>
      </p:sp>
      <p:sp>
        <p:nvSpPr>
          <p:cNvPr id="231427" name="Rectangle 3">
            <a:extLst>
              <a:ext uri="{FF2B5EF4-FFF2-40B4-BE49-F238E27FC236}">
                <a16:creationId xmlns:a16="http://schemas.microsoft.com/office/drawing/2014/main" id="{CE56FDF6-793F-47F7-8577-7A3E50369C85}"/>
              </a:ext>
            </a:extLst>
          </p:cNvPr>
          <p:cNvSpPr>
            <a:spLocks noGrp="1" noChangeArrowheads="1"/>
          </p:cNvSpPr>
          <p:nvPr>
            <p:ph type="dt" sz="quarter" idx="1"/>
          </p:nvPr>
        </p:nvSpPr>
        <p:spPr bwMode="auto">
          <a:xfrm>
            <a:off x="3813175" y="0"/>
            <a:ext cx="291623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GB" altLang="en-US"/>
          </a:p>
        </p:txBody>
      </p:sp>
      <p:sp>
        <p:nvSpPr>
          <p:cNvPr id="231428" name="Rectangle 4">
            <a:extLst>
              <a:ext uri="{FF2B5EF4-FFF2-40B4-BE49-F238E27FC236}">
                <a16:creationId xmlns:a16="http://schemas.microsoft.com/office/drawing/2014/main" id="{BC3442D1-AFC5-4297-AAFC-11284C53B316}"/>
              </a:ext>
            </a:extLst>
          </p:cNvPr>
          <p:cNvSpPr>
            <a:spLocks noGrp="1" noChangeArrowheads="1"/>
          </p:cNvSpPr>
          <p:nvPr>
            <p:ph type="ftr" sz="quarter" idx="2"/>
          </p:nvPr>
        </p:nvSpPr>
        <p:spPr bwMode="auto">
          <a:xfrm>
            <a:off x="0" y="9361488"/>
            <a:ext cx="291623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Arial" charset="0"/>
              </a:defRPr>
            </a:lvl1pPr>
          </a:lstStyle>
          <a:p>
            <a:pPr>
              <a:defRPr/>
            </a:pPr>
            <a:endParaRPr lang="en-GB" altLang="en-US"/>
          </a:p>
        </p:txBody>
      </p:sp>
      <p:sp>
        <p:nvSpPr>
          <p:cNvPr id="231429" name="Rectangle 5">
            <a:extLst>
              <a:ext uri="{FF2B5EF4-FFF2-40B4-BE49-F238E27FC236}">
                <a16:creationId xmlns:a16="http://schemas.microsoft.com/office/drawing/2014/main" id="{A1BCB16A-12A1-4B62-A28F-0F7ECB41B270}"/>
              </a:ext>
            </a:extLst>
          </p:cNvPr>
          <p:cNvSpPr>
            <a:spLocks noGrp="1" noChangeArrowheads="1"/>
          </p:cNvSpPr>
          <p:nvPr>
            <p:ph type="sldNum" sz="quarter" idx="3"/>
          </p:nvPr>
        </p:nvSpPr>
        <p:spPr bwMode="auto">
          <a:xfrm>
            <a:off x="3813175" y="9361488"/>
            <a:ext cx="291623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764340B-1A71-4E3A-8529-CC2BA768A570}"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63C5798-5057-489C-8695-8D53A7DEB133}"/>
              </a:ext>
            </a:extLst>
          </p:cNvPr>
          <p:cNvSpPr>
            <a:spLocks noGrp="1" noChangeArrowheads="1"/>
          </p:cNvSpPr>
          <p:nvPr>
            <p:ph type="hdr" sz="quarter"/>
          </p:nvPr>
        </p:nvSpPr>
        <p:spPr bwMode="auto">
          <a:xfrm>
            <a:off x="0" y="0"/>
            <a:ext cx="291623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Arial" charset="0"/>
              </a:defRPr>
            </a:lvl1pPr>
          </a:lstStyle>
          <a:p>
            <a:pPr>
              <a:defRPr/>
            </a:pPr>
            <a:endParaRPr lang="en-GB" altLang="en-US"/>
          </a:p>
        </p:txBody>
      </p:sp>
      <p:sp>
        <p:nvSpPr>
          <p:cNvPr id="183299" name="Rectangle 3">
            <a:extLst>
              <a:ext uri="{FF2B5EF4-FFF2-40B4-BE49-F238E27FC236}">
                <a16:creationId xmlns:a16="http://schemas.microsoft.com/office/drawing/2014/main" id="{9A6903B1-85F4-406E-9320-98EAE7EF5430}"/>
              </a:ext>
            </a:extLst>
          </p:cNvPr>
          <p:cNvSpPr>
            <a:spLocks noGrp="1" noChangeArrowheads="1"/>
          </p:cNvSpPr>
          <p:nvPr>
            <p:ph type="dt" idx="1"/>
          </p:nvPr>
        </p:nvSpPr>
        <p:spPr bwMode="auto">
          <a:xfrm>
            <a:off x="3813175" y="0"/>
            <a:ext cx="291623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GB" altLang="en-US"/>
          </a:p>
        </p:txBody>
      </p:sp>
      <p:sp>
        <p:nvSpPr>
          <p:cNvPr id="4100" name="Rectangle 4">
            <a:extLst>
              <a:ext uri="{FF2B5EF4-FFF2-40B4-BE49-F238E27FC236}">
                <a16:creationId xmlns:a16="http://schemas.microsoft.com/office/drawing/2014/main" id="{F7536DD7-F37F-47A3-BE36-3608D7F7016B}"/>
              </a:ext>
            </a:extLst>
          </p:cNvPr>
          <p:cNvSpPr>
            <a:spLocks noGrp="1" noRot="1" noChangeAspect="1" noChangeArrowheads="1" noTextEdit="1"/>
          </p:cNvSpPr>
          <p:nvPr>
            <p:ph type="sldImg" idx="2"/>
          </p:nvPr>
        </p:nvSpPr>
        <p:spPr bwMode="auto">
          <a:xfrm>
            <a:off x="901700" y="739775"/>
            <a:ext cx="4927600" cy="36957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3301" name="Rectangle 5">
            <a:extLst>
              <a:ext uri="{FF2B5EF4-FFF2-40B4-BE49-F238E27FC236}">
                <a16:creationId xmlns:a16="http://schemas.microsoft.com/office/drawing/2014/main" id="{BCA8AACE-5899-4D99-B2F6-1ACB218C0241}"/>
              </a:ext>
            </a:extLst>
          </p:cNvPr>
          <p:cNvSpPr>
            <a:spLocks noGrp="1" noChangeArrowheads="1"/>
          </p:cNvSpPr>
          <p:nvPr>
            <p:ph type="body" sz="quarter" idx="3"/>
          </p:nvPr>
        </p:nvSpPr>
        <p:spPr bwMode="auto">
          <a:xfrm>
            <a:off x="673100" y="4681538"/>
            <a:ext cx="5384800" cy="443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83302" name="Rectangle 6">
            <a:extLst>
              <a:ext uri="{FF2B5EF4-FFF2-40B4-BE49-F238E27FC236}">
                <a16:creationId xmlns:a16="http://schemas.microsoft.com/office/drawing/2014/main" id="{9B1FEA89-9676-460C-8D2C-A61E2F207560}"/>
              </a:ext>
            </a:extLst>
          </p:cNvPr>
          <p:cNvSpPr>
            <a:spLocks noGrp="1" noChangeArrowheads="1"/>
          </p:cNvSpPr>
          <p:nvPr>
            <p:ph type="ftr" sz="quarter" idx="4"/>
          </p:nvPr>
        </p:nvSpPr>
        <p:spPr bwMode="auto">
          <a:xfrm>
            <a:off x="0" y="9361488"/>
            <a:ext cx="291623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Arial" charset="0"/>
              </a:defRPr>
            </a:lvl1pPr>
          </a:lstStyle>
          <a:p>
            <a:pPr>
              <a:defRPr/>
            </a:pPr>
            <a:endParaRPr lang="en-GB" altLang="en-US"/>
          </a:p>
        </p:txBody>
      </p:sp>
      <p:sp>
        <p:nvSpPr>
          <p:cNvPr id="183303" name="Rectangle 7">
            <a:extLst>
              <a:ext uri="{FF2B5EF4-FFF2-40B4-BE49-F238E27FC236}">
                <a16:creationId xmlns:a16="http://schemas.microsoft.com/office/drawing/2014/main" id="{31B0864F-D248-4C76-979A-F2D6FCEB1F4F}"/>
              </a:ext>
            </a:extLst>
          </p:cNvPr>
          <p:cNvSpPr>
            <a:spLocks noGrp="1" noChangeArrowheads="1"/>
          </p:cNvSpPr>
          <p:nvPr>
            <p:ph type="sldNum" sz="quarter" idx="5"/>
          </p:nvPr>
        </p:nvSpPr>
        <p:spPr bwMode="auto">
          <a:xfrm>
            <a:off x="3813175" y="9361488"/>
            <a:ext cx="291623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692CAFD-9A5C-4815-A8E7-16837FF0B00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Morning/Afternoon my name is Petty Officer Martin Dodd. I have been a serving member of the Royal Navy for 20 years and have been an NDT technician for approximately 6 years during this time I have been deployed onboard ship as the sole level 2 technician during both exercises and as part of a task group comprising multiple ships and aircraft. I have also been based at an Air station within a regional team before moving to the technical support team at RAF Wittering. I currently hold 4 Method L2 qualifications and one L3 in Eddy current testing. I am working towards a fifth L2 qualification and a second L3 in Magnetic testing.</a:t>
            </a:r>
            <a:endParaRPr lang="en-US" dirty="0"/>
          </a:p>
        </p:txBody>
      </p:sp>
      <p:sp>
        <p:nvSpPr>
          <p:cNvPr id="4" name="Slide Number Placeholder 3"/>
          <p:cNvSpPr>
            <a:spLocks noGrp="1"/>
          </p:cNvSpPr>
          <p:nvPr>
            <p:ph type="sldNum" sz="quarter" idx="5"/>
          </p:nvPr>
        </p:nvSpPr>
        <p:spPr/>
        <p:txBody>
          <a:bodyPr/>
          <a:lstStyle/>
          <a:p>
            <a:pPr>
              <a:defRPr/>
            </a:pPr>
            <a:fld id="{B692CAFD-9A5C-4815-A8E7-16837FF0B00B}" type="slidenum">
              <a:rPr lang="en-GB" altLang="en-US" smtClean="0"/>
              <a:pPr>
                <a:defRPr/>
              </a:pPr>
              <a:t>1</a:t>
            </a:fld>
            <a:endParaRPr lang="en-GB" altLang="en-US"/>
          </a:p>
        </p:txBody>
      </p:sp>
    </p:spTree>
    <p:extLst>
      <p:ext uri="{BB962C8B-B14F-4D97-AF65-F5344CB8AC3E}">
        <p14:creationId xmlns:p14="http://schemas.microsoft.com/office/powerpoint/2010/main" val="3399369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next few slides I have put a few images in to show NDT being carried out whilst on Operations. These are from a Chinook task carried out in Afghanistan during routine </a:t>
            </a:r>
            <a:r>
              <a:rPr lang="en-GB" dirty="0" err="1"/>
              <a:t>maintaenance</a:t>
            </a:r>
            <a:r>
              <a:rPr lang="en-GB" dirty="0"/>
              <a:t>. As previously discussed this tasking would have been organised by the operations team. With a sole NDT technician deploying forward to carry out the tasking on this and other assets whilst operating solely without immediate support or back up.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92CAFD-9A5C-4815-A8E7-16837FF0B00B}"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620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from a Chinook task carried out in Afghanistan during routine </a:t>
            </a:r>
            <a:r>
              <a:rPr lang="en-GB" dirty="0" err="1"/>
              <a:t>maintaenance</a:t>
            </a:r>
            <a:r>
              <a:rPr lang="en-GB" dirty="0"/>
              <a:t>. As previously discussed this tasking would have been organised by the operations team. With a sole NDT technician deploying forward to carry out the tasking on this and other assets whilst operating solely without immediate support or back up. It is down to the individual technician to ensure that all of the equipment is in theatre to allow for there inspections to be carried out.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92CAFD-9A5C-4815-A8E7-16837FF0B00B}"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863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all Chinook images but we can be expected to carry out any of the 5 Methods we are trained in on any of the in service platforms within the Military Air environment.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92CAFD-9A5C-4815-A8E7-16837FF0B00B}"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6554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 have given a basic overview of the MOD (Royal air force) Air Command hierarchy </a:t>
            </a:r>
          </a:p>
          <a:p>
            <a:r>
              <a:rPr lang="en-GB" dirty="0"/>
              <a:t>The requesting of NON routine NDT </a:t>
            </a:r>
            <a:r>
              <a:rPr lang="en-GB" dirty="0" err="1"/>
              <a:t>utilisng</a:t>
            </a:r>
            <a:r>
              <a:rPr lang="en-GB" dirty="0"/>
              <a:t> the form 7</a:t>
            </a:r>
          </a:p>
          <a:p>
            <a:endParaRPr lang="en-GB" dirty="0"/>
          </a:p>
          <a:p>
            <a:r>
              <a:rPr lang="en-GB" dirty="0"/>
              <a:t>And a brief insight into </a:t>
            </a:r>
          </a:p>
          <a:p>
            <a:endParaRPr lang="en-GB" dirty="0"/>
          </a:p>
          <a:p>
            <a:r>
              <a:rPr lang="en-GB" dirty="0"/>
              <a:t>Provisional work instructions and </a:t>
            </a:r>
          </a:p>
          <a:p>
            <a:r>
              <a:rPr lang="en-GB" dirty="0"/>
              <a:t>Formal NDT requests. </a:t>
            </a:r>
            <a:endParaRPr lang="en-US" dirty="0"/>
          </a:p>
        </p:txBody>
      </p:sp>
      <p:sp>
        <p:nvSpPr>
          <p:cNvPr id="4" name="Slide Number Placeholder 3"/>
          <p:cNvSpPr>
            <a:spLocks noGrp="1"/>
          </p:cNvSpPr>
          <p:nvPr>
            <p:ph type="sldNum" sz="quarter" idx="5"/>
          </p:nvPr>
        </p:nvSpPr>
        <p:spPr/>
        <p:txBody>
          <a:bodyPr/>
          <a:lstStyle/>
          <a:p>
            <a:pPr>
              <a:defRPr/>
            </a:pPr>
            <a:fld id="{B692CAFD-9A5C-4815-A8E7-16837FF0B00B}" type="slidenum">
              <a:rPr lang="en-GB" altLang="en-US" smtClean="0"/>
              <a:pPr>
                <a:defRPr/>
              </a:pPr>
              <a:t>13</a:t>
            </a:fld>
            <a:endParaRPr lang="en-GB" altLang="en-US"/>
          </a:p>
        </p:txBody>
      </p:sp>
    </p:spTree>
    <p:extLst>
      <p:ext uri="{BB962C8B-B14F-4D97-AF65-F5344CB8AC3E}">
        <p14:creationId xmlns:p14="http://schemas.microsoft.com/office/powerpoint/2010/main" val="3279828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any questions please add them to the discussion board for the QA at the end or send them to the email addresses above. Many thanks for listening today. </a:t>
            </a:r>
            <a:endParaRPr lang="en-US" dirty="0"/>
          </a:p>
        </p:txBody>
      </p:sp>
      <p:sp>
        <p:nvSpPr>
          <p:cNvPr id="4" name="Slide Number Placeholder 3"/>
          <p:cNvSpPr>
            <a:spLocks noGrp="1"/>
          </p:cNvSpPr>
          <p:nvPr>
            <p:ph type="sldNum" sz="quarter" idx="5"/>
          </p:nvPr>
        </p:nvSpPr>
        <p:spPr/>
        <p:txBody>
          <a:bodyPr/>
          <a:lstStyle/>
          <a:p>
            <a:pPr>
              <a:defRPr/>
            </a:pPr>
            <a:fld id="{B692CAFD-9A5C-4815-A8E7-16837FF0B00B}" type="slidenum">
              <a:rPr lang="en-GB" altLang="en-US" smtClean="0"/>
              <a:pPr>
                <a:defRPr/>
              </a:pPr>
              <a:t>15</a:t>
            </a:fld>
            <a:endParaRPr lang="en-GB" altLang="en-US"/>
          </a:p>
        </p:txBody>
      </p:sp>
    </p:spTree>
    <p:extLst>
      <p:ext uri="{BB962C8B-B14F-4D97-AF65-F5344CB8AC3E}">
        <p14:creationId xmlns:p14="http://schemas.microsoft.com/office/powerpoint/2010/main" val="3884377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of this presentation are to give an overview of NDT Delivery within the Ministry of Defence  including the construct and hierarchy within. </a:t>
            </a:r>
          </a:p>
          <a:p>
            <a:endParaRPr lang="en-GB" dirty="0"/>
          </a:p>
          <a:p>
            <a:r>
              <a:rPr lang="en-GB" dirty="0"/>
              <a:t>I will specifically be concentrating on the Air command delivery with whom I currently work. as these differ from Navy Command.  </a:t>
            </a:r>
          </a:p>
          <a:p>
            <a:endParaRPr lang="en-US" dirty="0"/>
          </a:p>
        </p:txBody>
      </p:sp>
      <p:sp>
        <p:nvSpPr>
          <p:cNvPr id="4" name="Slide Number Placeholder 3"/>
          <p:cNvSpPr>
            <a:spLocks noGrp="1"/>
          </p:cNvSpPr>
          <p:nvPr>
            <p:ph type="sldNum" sz="quarter" idx="5"/>
          </p:nvPr>
        </p:nvSpPr>
        <p:spPr/>
        <p:txBody>
          <a:bodyPr/>
          <a:lstStyle/>
          <a:p>
            <a:pPr>
              <a:defRPr/>
            </a:pPr>
            <a:fld id="{B692CAFD-9A5C-4815-A8E7-16837FF0B00B}" type="slidenum">
              <a:rPr lang="en-GB" altLang="en-US" smtClean="0"/>
              <a:pPr>
                <a:defRPr/>
              </a:pPr>
              <a:t>2</a:t>
            </a:fld>
            <a:endParaRPr lang="en-GB" altLang="en-US"/>
          </a:p>
        </p:txBody>
      </p:sp>
    </p:spTree>
    <p:extLst>
      <p:ext uri="{BB962C8B-B14F-4D97-AF65-F5344CB8AC3E}">
        <p14:creationId xmlns:p14="http://schemas.microsoft.com/office/powerpoint/2010/main" val="103644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THE MOD has TWO distinctive structures within NDT which are </a:t>
            </a:r>
          </a:p>
          <a:p>
            <a:endParaRPr lang="en-GB" sz="1800" dirty="0"/>
          </a:p>
          <a:p>
            <a:r>
              <a:rPr lang="en-GB" sz="1800" dirty="0"/>
              <a:t>AIR Command which looks after all fixed wing assets and operationally deployed rotary wing assets of the MOD.</a:t>
            </a:r>
          </a:p>
          <a:p>
            <a:r>
              <a:rPr lang="en-GB" sz="1800" dirty="0"/>
              <a:t>Navy command look after rotary wing assets for both Navy command, land and Joint helicopter command on rotary wing assets within the UK and on exercise.</a:t>
            </a:r>
          </a:p>
          <a:p>
            <a:r>
              <a:rPr lang="en-GB" sz="1800" dirty="0"/>
              <a:t> </a:t>
            </a:r>
          </a:p>
          <a:p>
            <a:r>
              <a:rPr lang="en-GB" sz="1800" dirty="0"/>
              <a:t>Air command is made up of approximately 35 NDT Technicians spread over 5 locations within the UK. This includes the L3 technicians both in the technical support section and on the teams as well as the L2 Technicians. </a:t>
            </a:r>
          </a:p>
          <a:p>
            <a:endParaRPr lang="en-GB" sz="1800" dirty="0"/>
          </a:p>
          <a:p>
            <a:r>
              <a:rPr lang="en-GB" sz="1800" dirty="0"/>
              <a:t>The personnel who are deployed on operations and exercise are also taken from this pool of manpower.</a:t>
            </a:r>
          </a:p>
          <a:p>
            <a:endParaRPr lang="en-GB" sz="1800" dirty="0"/>
          </a:p>
          <a:p>
            <a:r>
              <a:rPr lang="en-GB" sz="1800" dirty="0"/>
              <a:t>OFFICER COMMANDING NDT is the functional head of NDT within the wider squadron and military construct. Dealing with Operational movements and authorisations to move personnel throughout the world. a task more onerous than usual over the last year due to COVID. </a:t>
            </a:r>
          </a:p>
          <a:p>
            <a:r>
              <a:rPr lang="en-GB" sz="1800" dirty="0"/>
              <a:t>They also have the overarching control when it comes to extra tasking and external requirements on the people in his chain of command. Including carrying out internal audits of the </a:t>
            </a:r>
            <a:r>
              <a:rPr lang="en-GB" sz="1800" dirty="0" err="1"/>
              <a:t>fwd</a:t>
            </a:r>
            <a:r>
              <a:rPr lang="en-GB" sz="1800" dirty="0"/>
              <a:t> deployed teams.</a:t>
            </a:r>
          </a:p>
          <a:p>
            <a:endParaRPr lang="en-GB" sz="1800" dirty="0"/>
          </a:p>
          <a:p>
            <a:r>
              <a:rPr lang="en-GB" sz="1800" dirty="0"/>
              <a:t>The Flight sergeant NDT has day to day control of the NDT technicians within the Technical support team and </a:t>
            </a:r>
            <a:r>
              <a:rPr lang="en-GB" sz="1800" dirty="0" err="1"/>
              <a:t>Fwd</a:t>
            </a:r>
            <a:r>
              <a:rPr lang="en-GB" sz="1800" dirty="0"/>
              <a:t> deployed teams. Ensuring that each team has the correct people available for tasking, they can also stand in for the officer commanding NDT should it be required. They also have the military aspects of the position to deal with as well. These include but are not limited to report writing, military ethos, substituting for the SQN Warrant officer in his</a:t>
            </a:r>
          </a:p>
          <a:p>
            <a:r>
              <a:rPr lang="en-GB" sz="1800" dirty="0"/>
              <a:t> absence should it be required.</a:t>
            </a:r>
          </a:p>
          <a:p>
            <a:endParaRPr lang="en-GB" sz="1800" dirty="0"/>
          </a:p>
          <a:p>
            <a:r>
              <a:rPr lang="en-GB" sz="1800" dirty="0"/>
              <a:t>The NDT Tech support section is made up of 5 NDT technicians all holding differing level 3 qualifications in addition to multi method level 2 qualifications. As well as carrying out the role of LEVEL 3 technicians the tech support team also carry out assisting with procurement, </a:t>
            </a:r>
            <a:r>
              <a:rPr lang="en-GB" sz="1800" dirty="0" err="1"/>
              <a:t>liasing</a:t>
            </a:r>
            <a:r>
              <a:rPr lang="en-GB" sz="1800" dirty="0"/>
              <a:t> with industry when required, providing of examiners for the tri service school of NDT and deploying on operations when </a:t>
            </a:r>
            <a:r>
              <a:rPr lang="en-GB" sz="1800" dirty="0" err="1"/>
              <a:t>rota’d</a:t>
            </a:r>
            <a:r>
              <a:rPr lang="en-GB" sz="1800" dirty="0"/>
              <a:t> to do so. </a:t>
            </a:r>
          </a:p>
          <a:p>
            <a:endParaRPr lang="en-GB" sz="1800" dirty="0"/>
          </a:p>
          <a:p>
            <a:r>
              <a:rPr lang="en-GB" sz="1800" dirty="0"/>
              <a:t>The L2 team managers are responsible for the personnel within their teams and ensuring that the correct people are available to be able to fulfil routine tasking. Non routine tasking by its nature can occur any time and it will be down to the team manager to balance the expectation of the customer with personnel requirements.</a:t>
            </a:r>
          </a:p>
          <a:p>
            <a:endParaRPr lang="en-GB" sz="1800" dirty="0"/>
          </a:p>
          <a:p>
            <a:r>
              <a:rPr lang="en-GB" sz="1800" dirty="0"/>
              <a:t>The team members within the 5 </a:t>
            </a:r>
            <a:r>
              <a:rPr lang="en-GB" sz="1800" dirty="0" err="1"/>
              <a:t>fwd</a:t>
            </a:r>
            <a:r>
              <a:rPr lang="en-GB" sz="1800" dirty="0"/>
              <a:t> teams are a mixture of qualified and personnel under training. The qualified team members are responsible for carrying out the tasking received, submitting a Form 7 Non Routine NDT request form. (I will go into more detail of this form later. ) They are also responsible for supplying reports to customers as required.</a:t>
            </a:r>
          </a:p>
          <a:p>
            <a:endParaRPr lang="en-GB" sz="1800" dirty="0"/>
          </a:p>
          <a:p>
            <a:r>
              <a:rPr lang="en-GB" sz="1800" dirty="0"/>
              <a:t>There are also a team of personal taken from the 35 that are titled the specialist non destructive test team these are the Radiographic specialist team that carry out all Radiographs throughout Air Command with guidance from the appropriate method L3</a:t>
            </a:r>
          </a:p>
          <a:p>
            <a:endParaRPr lang="en-GB" sz="1800" dirty="0"/>
          </a:p>
          <a:p>
            <a:r>
              <a:rPr lang="en-GB" sz="1800" dirty="0"/>
              <a:t>The trainees in the teams are required to shadow qualified personnel to gain the requisite hours to gain qualification after all required examinations and experience have been gained. </a:t>
            </a:r>
          </a:p>
          <a:p>
            <a:endParaRPr lang="en-GB" sz="1800" dirty="0"/>
          </a:p>
          <a:p>
            <a:r>
              <a:rPr lang="en-GB" sz="1800" dirty="0"/>
              <a:t>The Flight sergeant and chief tech Operations are responsible for ensuring that the teams are correctly manned and that the personnel have the correct qualifications to carry out the tasking within their area of operations. This is a forever evolving manpower plot. But is loosely planned for up to two years in advance. But being humans things change. With extra requirements to send people away out of sequence or at short notice depending on emergent tasking.</a:t>
            </a:r>
          </a:p>
          <a:p>
            <a:endParaRPr lang="en-GB" sz="1800" dirty="0"/>
          </a:p>
        </p:txBody>
      </p:sp>
      <p:sp>
        <p:nvSpPr>
          <p:cNvPr id="4" name="Slide Number Placeholder 3"/>
          <p:cNvSpPr>
            <a:spLocks noGrp="1"/>
          </p:cNvSpPr>
          <p:nvPr>
            <p:ph type="sldNum" sz="quarter" idx="5"/>
          </p:nvPr>
        </p:nvSpPr>
        <p:spPr/>
        <p:txBody>
          <a:bodyPr/>
          <a:lstStyle/>
          <a:p>
            <a:pPr>
              <a:defRPr/>
            </a:pPr>
            <a:fld id="{B692CAFD-9A5C-4815-A8E7-16837FF0B00B}" type="slidenum">
              <a:rPr lang="en-GB" altLang="en-US" smtClean="0"/>
              <a:pPr>
                <a:defRPr/>
              </a:pPr>
              <a:t>3</a:t>
            </a:fld>
            <a:endParaRPr lang="en-GB" altLang="en-US"/>
          </a:p>
        </p:txBody>
      </p:sp>
    </p:spTree>
    <p:extLst>
      <p:ext uri="{BB962C8B-B14F-4D97-AF65-F5344CB8AC3E}">
        <p14:creationId xmlns:p14="http://schemas.microsoft.com/office/powerpoint/2010/main" val="73347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form 7 is the Form that is used when a non-routine NDT request is submitted. I have cropped the form into parts due to being able to show it more clearly on the presentation. Apologies for this but I wanted to make it as clear as possible for people to see. It is a generic form used across all platforms within the AIR COMMAND environment.</a:t>
            </a:r>
          </a:p>
          <a:p>
            <a:endParaRPr lang="en-GB" dirty="0"/>
          </a:p>
          <a:p>
            <a:r>
              <a:rPr lang="en-GB" dirty="0"/>
              <a:t>It is important to distinguish between a specific and generic NDI procedure</a:t>
            </a:r>
          </a:p>
          <a:p>
            <a:endParaRPr lang="en-GB" dirty="0"/>
          </a:p>
          <a:p>
            <a:r>
              <a:rPr lang="en-GB" dirty="0"/>
              <a:t>A specific NDI is where the NDI is applicable to a particular aircraft type or component  and the region of interest or the scan area is detailed. Specific NDI procedures are generally published in the relevant manufacturer schedules, </a:t>
            </a:r>
          </a:p>
          <a:p>
            <a:endParaRPr lang="en-GB" dirty="0"/>
          </a:p>
          <a:p>
            <a:r>
              <a:rPr lang="en-GB" dirty="0"/>
              <a:t>A Generic Non-destructive inspection is where the NDT procedure is generally applicable to materials or construction types. Before use the region of interest or scan area is to be detailed as per the form 7. </a:t>
            </a:r>
          </a:p>
          <a:p>
            <a:r>
              <a:rPr lang="en-GB" dirty="0"/>
              <a:t>Part one is filled in by the customer requiring the NDT to be carried out. It gives both the </a:t>
            </a:r>
            <a:r>
              <a:rPr lang="en-GB" dirty="0" err="1"/>
              <a:t>fwd</a:t>
            </a:r>
            <a:r>
              <a:rPr lang="en-GB" dirty="0"/>
              <a:t> team at the AIR station and the method level 3’s most of the generic information required to be able to assist them in making a decision later as to whether or not authorize the task. </a:t>
            </a:r>
            <a:endParaRPr lang="en-US" dirty="0"/>
          </a:p>
        </p:txBody>
      </p:sp>
      <p:sp>
        <p:nvSpPr>
          <p:cNvPr id="4" name="Slide Number Placeholder 3"/>
          <p:cNvSpPr>
            <a:spLocks noGrp="1"/>
          </p:cNvSpPr>
          <p:nvPr>
            <p:ph type="sldNum" sz="quarter" idx="5"/>
          </p:nvPr>
        </p:nvSpPr>
        <p:spPr/>
        <p:txBody>
          <a:bodyPr/>
          <a:lstStyle/>
          <a:p>
            <a:pPr>
              <a:defRPr/>
            </a:pPr>
            <a:fld id="{B692CAFD-9A5C-4815-A8E7-16837FF0B00B}" type="slidenum">
              <a:rPr lang="en-GB" altLang="en-US" smtClean="0"/>
              <a:pPr>
                <a:defRPr/>
              </a:pPr>
              <a:t>4</a:t>
            </a:fld>
            <a:endParaRPr lang="en-GB" altLang="en-US"/>
          </a:p>
        </p:txBody>
      </p:sp>
    </p:spTree>
    <p:extLst>
      <p:ext uri="{BB962C8B-B14F-4D97-AF65-F5344CB8AC3E}">
        <p14:creationId xmlns:p14="http://schemas.microsoft.com/office/powerpoint/2010/main" val="63206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of the information is basic IE airframe side number airframe hours etc. we usually ask that an image of the area of interest is also inserted into the required document. Any information available from the customer possible from the relevant aircraft manuals may also be inputted into this form. </a:t>
            </a:r>
          </a:p>
          <a:p>
            <a:r>
              <a:rPr lang="en-GB" dirty="0"/>
              <a:t>In accordance with the Manual of airworthiness maintenance 48 hours notice is required to carry out NDT tasking. This however is very often reduced and the tasking is carried out as soon as practicable. </a:t>
            </a:r>
          </a:p>
          <a:p>
            <a:r>
              <a:rPr lang="en-GB" dirty="0"/>
              <a:t>The form 7 is completed electronically and sent from the customer to the appropriate supporting team. The form is a locked form and at each stage should only be editable in the correct stages to ensure no corrupt data is inputted. </a:t>
            </a:r>
            <a:endParaRPr lang="en-US" dirty="0"/>
          </a:p>
        </p:txBody>
      </p:sp>
      <p:sp>
        <p:nvSpPr>
          <p:cNvPr id="4" name="Slide Number Placeholder 3"/>
          <p:cNvSpPr>
            <a:spLocks noGrp="1"/>
          </p:cNvSpPr>
          <p:nvPr>
            <p:ph type="sldNum" sz="quarter" idx="5"/>
          </p:nvPr>
        </p:nvSpPr>
        <p:spPr/>
        <p:txBody>
          <a:bodyPr/>
          <a:lstStyle/>
          <a:p>
            <a:pPr>
              <a:defRPr/>
            </a:pPr>
            <a:fld id="{B692CAFD-9A5C-4815-A8E7-16837FF0B00B}" type="slidenum">
              <a:rPr lang="en-GB" altLang="en-US" smtClean="0"/>
              <a:pPr>
                <a:defRPr/>
              </a:pPr>
              <a:t>5</a:t>
            </a:fld>
            <a:endParaRPr lang="en-GB" altLang="en-US"/>
          </a:p>
        </p:txBody>
      </p:sp>
    </p:spTree>
    <p:extLst>
      <p:ext uri="{BB962C8B-B14F-4D97-AF65-F5344CB8AC3E}">
        <p14:creationId xmlns:p14="http://schemas.microsoft.com/office/powerpoint/2010/main" val="4168444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The EN4179 Level 2 skillset includes the ability to interpret and apply NDT WIs from any source however </a:t>
            </a:r>
            <a:r>
              <a:rPr lang="en-GB" dirty="0"/>
              <a:t>Part 2 of the form is used by the L2 NDT technician who will check to ensure that the customer has completed part 1 correctly. They will also carry out a check of the Sqn database to see if the check has been previously authorised. It is also advised that they visit the aircraft if possible to ensure that there are no hidden issues that may have been missed. </a:t>
            </a:r>
          </a:p>
          <a:p>
            <a:endParaRPr lang="en-GB" dirty="0"/>
          </a:p>
          <a:p>
            <a:endParaRPr lang="en-US" dirty="0"/>
          </a:p>
        </p:txBody>
      </p:sp>
      <p:sp>
        <p:nvSpPr>
          <p:cNvPr id="4" name="Slide Number Placeholder 3"/>
          <p:cNvSpPr>
            <a:spLocks noGrp="1"/>
          </p:cNvSpPr>
          <p:nvPr>
            <p:ph type="sldNum" sz="quarter" idx="5"/>
          </p:nvPr>
        </p:nvSpPr>
        <p:spPr/>
        <p:txBody>
          <a:bodyPr/>
          <a:lstStyle/>
          <a:p>
            <a:pPr>
              <a:defRPr/>
            </a:pPr>
            <a:fld id="{B692CAFD-9A5C-4815-A8E7-16837FF0B00B}" type="slidenum">
              <a:rPr lang="en-GB" altLang="en-US" smtClean="0"/>
              <a:pPr>
                <a:defRPr/>
              </a:pPr>
              <a:t>6</a:t>
            </a:fld>
            <a:endParaRPr lang="en-GB" altLang="en-US"/>
          </a:p>
        </p:txBody>
      </p:sp>
    </p:spTree>
    <p:extLst>
      <p:ext uri="{BB962C8B-B14F-4D97-AF65-F5344CB8AC3E}">
        <p14:creationId xmlns:p14="http://schemas.microsoft.com/office/powerpoint/2010/main" val="148386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L3 carries out the final layer of checks prior to approving the NDT method required if it is deemed the most appropriate. </a:t>
            </a:r>
          </a:p>
          <a:p>
            <a:endParaRPr lang="en-GB" dirty="0"/>
          </a:p>
          <a:p>
            <a:r>
              <a:rPr lang="en-GB" dirty="0"/>
              <a:t>The checks typically include but are not limited to </a:t>
            </a:r>
          </a:p>
          <a:p>
            <a:endParaRPr lang="en-GB" dirty="0"/>
          </a:p>
          <a:p>
            <a:r>
              <a:rPr lang="en-GB" dirty="0"/>
              <a:t>Health and safety, access to the area under test and any preparation issues are resolved.</a:t>
            </a:r>
          </a:p>
          <a:p>
            <a:r>
              <a:rPr lang="en-GB" dirty="0"/>
              <a:t>Service NDT equipment is permitted for use with the NDI procedure.</a:t>
            </a:r>
          </a:p>
          <a:p>
            <a:r>
              <a:rPr lang="en-GB" dirty="0"/>
              <a:t>Service NDT equipment is compatible and can achieve sensitivity equivalent to (or better than) the NDI procedure.</a:t>
            </a:r>
          </a:p>
          <a:p>
            <a:r>
              <a:rPr lang="en-GB" dirty="0"/>
              <a:t>Ensuring that the L2 has the required qualifications to carry out the tasking.</a:t>
            </a:r>
          </a:p>
          <a:p>
            <a:endParaRPr lang="en-GB" dirty="0"/>
          </a:p>
          <a:p>
            <a:r>
              <a:rPr lang="en-GB" dirty="0"/>
              <a:t>Ensuring if the tasking is deemed Generic that the scan area or area of interest is detailed on the form 7.</a:t>
            </a:r>
          </a:p>
          <a:p>
            <a:r>
              <a:rPr lang="en-GB" dirty="0"/>
              <a:t>Ensuring that any details on a service bulletin are sufficiently detailed as to be able to cross reference them on the form 7.</a:t>
            </a:r>
          </a:p>
          <a:p>
            <a:endParaRPr lang="en-US" dirty="0"/>
          </a:p>
          <a:p>
            <a:r>
              <a:rPr lang="en-US" dirty="0"/>
              <a:t>If the appropriate people are in place and the documentation available we aim to give approval as quickly and safely as possible and never rely on the 48 hour window available. </a:t>
            </a:r>
          </a:p>
        </p:txBody>
      </p:sp>
      <p:sp>
        <p:nvSpPr>
          <p:cNvPr id="4" name="Slide Number Placeholder 3"/>
          <p:cNvSpPr>
            <a:spLocks noGrp="1"/>
          </p:cNvSpPr>
          <p:nvPr>
            <p:ph type="sldNum" sz="quarter" idx="5"/>
          </p:nvPr>
        </p:nvSpPr>
        <p:spPr/>
        <p:txBody>
          <a:bodyPr/>
          <a:lstStyle/>
          <a:p>
            <a:pPr>
              <a:defRPr/>
            </a:pPr>
            <a:fld id="{B692CAFD-9A5C-4815-A8E7-16837FF0B00B}" type="slidenum">
              <a:rPr lang="en-GB" altLang="en-US" smtClean="0"/>
              <a:pPr>
                <a:defRPr/>
              </a:pPr>
              <a:t>7</a:t>
            </a:fld>
            <a:endParaRPr lang="en-GB" altLang="en-US"/>
          </a:p>
        </p:txBody>
      </p:sp>
    </p:spTree>
    <p:extLst>
      <p:ext uri="{BB962C8B-B14F-4D97-AF65-F5344CB8AC3E}">
        <p14:creationId xmlns:p14="http://schemas.microsoft.com/office/powerpoint/2010/main" val="283956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rare, unlikely circumstances where Level 3 cover may not be available, resulting in the inability to follow the formalised Form 7 process and Providing Operation </a:t>
            </a:r>
            <a:r>
              <a:rPr lang="en-GB" dirty="0" err="1"/>
              <a:t>neccessity</a:t>
            </a:r>
            <a:r>
              <a:rPr lang="en-GB" dirty="0"/>
              <a:t> dictates, a suitable PWI may be formulated by the Level 2 Technician, providing strict criteria is followed a level 2 may write and carry out a provisional WI. This has to be authorised by the relevant squadron senior engineering </a:t>
            </a:r>
            <a:r>
              <a:rPr lang="en-GB" dirty="0" err="1"/>
              <a:t>oficer</a:t>
            </a:r>
            <a:r>
              <a:rPr lang="en-GB" dirty="0"/>
              <a:t> and an entry raised in the aircraft documentation that cannot be closed until a full Level 3 approval of the </a:t>
            </a:r>
            <a:r>
              <a:rPr lang="en-US" dirty="0"/>
              <a:t>Work instruction has taken place.</a:t>
            </a:r>
          </a:p>
        </p:txBody>
      </p:sp>
      <p:sp>
        <p:nvSpPr>
          <p:cNvPr id="4" name="Slide Number Placeholder 3"/>
          <p:cNvSpPr>
            <a:spLocks noGrp="1"/>
          </p:cNvSpPr>
          <p:nvPr>
            <p:ph type="sldNum" sz="quarter" idx="5"/>
          </p:nvPr>
        </p:nvSpPr>
        <p:spPr/>
        <p:txBody>
          <a:bodyPr/>
          <a:lstStyle/>
          <a:p>
            <a:pPr>
              <a:defRPr/>
            </a:pPr>
            <a:fld id="{B692CAFD-9A5C-4815-A8E7-16837FF0B00B}" type="slidenum">
              <a:rPr lang="en-GB" altLang="en-US" smtClean="0"/>
              <a:pPr>
                <a:defRPr/>
              </a:pPr>
              <a:t>8</a:t>
            </a:fld>
            <a:endParaRPr lang="en-GB" altLang="en-US"/>
          </a:p>
        </p:txBody>
      </p:sp>
    </p:spTree>
    <p:extLst>
      <p:ext uri="{BB962C8B-B14F-4D97-AF65-F5344CB8AC3E}">
        <p14:creationId xmlns:p14="http://schemas.microsoft.com/office/powerpoint/2010/main" val="137120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Tasking is carried out in accordance with the higher documentation the MAM-P.</a:t>
            </a:r>
          </a:p>
          <a:p>
            <a:r>
              <a:rPr lang="en-GB" dirty="0"/>
              <a:t>The Flight Sergeant NDT ensures that the task is raised in the tasking database and that the method requested is appropriate along with the method Level 3’s </a:t>
            </a:r>
          </a:p>
          <a:p>
            <a:endParaRPr lang="en-GB" dirty="0"/>
          </a:p>
          <a:p>
            <a:r>
              <a:rPr lang="en-GB" dirty="0"/>
              <a:t>A formal task acceptance letter is sent out to the authority requesting tasking detailing the relevant database code and the expected manhours required to carry out the tasking. This will vary given the complexity of the task.</a:t>
            </a:r>
          </a:p>
          <a:p>
            <a:endParaRPr lang="en-GB" dirty="0"/>
          </a:p>
          <a:p>
            <a:r>
              <a:rPr lang="en-GB" dirty="0"/>
              <a:t>The Flight Sergeant NDT will assign an appropriate method L3 to carry out the development work.</a:t>
            </a:r>
          </a:p>
          <a:p>
            <a:endParaRPr lang="en-GB" dirty="0"/>
          </a:p>
          <a:p>
            <a:r>
              <a:rPr lang="en-GB" dirty="0"/>
              <a:t>Once the WI has been developed it will be validated by at least a method L2 in the same method.</a:t>
            </a:r>
          </a:p>
          <a:p>
            <a:endParaRPr lang="en-GB" dirty="0"/>
          </a:p>
          <a:p>
            <a:r>
              <a:rPr lang="en-GB" dirty="0"/>
              <a:t>A task completion letter is to be issued to the originating sponsor. Attached with the WI.</a:t>
            </a:r>
          </a:p>
          <a:p>
            <a:endParaRPr lang="en-GB" dirty="0"/>
          </a:p>
          <a:p>
            <a:r>
              <a:rPr lang="en-GB" dirty="0"/>
              <a:t>The sponsor can then decide if this will be issued straight away or wait until a formal update of the maintenance manual is carried out.</a:t>
            </a:r>
          </a:p>
          <a:p>
            <a:endParaRPr lang="en-GB" dirty="0"/>
          </a:p>
          <a:p>
            <a:r>
              <a:rPr lang="en-GB" dirty="0"/>
              <a:t>This is a large task within its own right and more details can be provided if anyone would like more information. </a:t>
            </a:r>
          </a:p>
          <a:p>
            <a:endParaRPr lang="en-US" dirty="0"/>
          </a:p>
        </p:txBody>
      </p:sp>
      <p:sp>
        <p:nvSpPr>
          <p:cNvPr id="4" name="Slide Number Placeholder 3"/>
          <p:cNvSpPr>
            <a:spLocks noGrp="1"/>
          </p:cNvSpPr>
          <p:nvPr>
            <p:ph type="sldNum" sz="quarter" idx="5"/>
          </p:nvPr>
        </p:nvSpPr>
        <p:spPr/>
        <p:txBody>
          <a:bodyPr/>
          <a:lstStyle/>
          <a:p>
            <a:pPr>
              <a:defRPr/>
            </a:pPr>
            <a:fld id="{B692CAFD-9A5C-4815-A8E7-16837FF0B00B}" type="slidenum">
              <a:rPr lang="en-GB" altLang="en-US" smtClean="0"/>
              <a:pPr>
                <a:defRPr/>
              </a:pPr>
              <a:t>9</a:t>
            </a:fld>
            <a:endParaRPr lang="en-GB" altLang="en-US"/>
          </a:p>
        </p:txBody>
      </p:sp>
    </p:spTree>
    <p:extLst>
      <p:ext uri="{BB962C8B-B14F-4D97-AF65-F5344CB8AC3E}">
        <p14:creationId xmlns:p14="http://schemas.microsoft.com/office/powerpoint/2010/main" val="2906049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raf_graphic_powerpoint_bottom_horizontal_logo2">
            <a:extLst>
              <a:ext uri="{FF2B5EF4-FFF2-40B4-BE49-F238E27FC236}">
                <a16:creationId xmlns:a16="http://schemas.microsoft.com/office/drawing/2014/main" id="{A7329CCC-2276-4392-8EDF-27328AC0E2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452938"/>
            <a:ext cx="91440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F1599616-A16F-4ACF-87FA-03C62CFE121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72213" y="6308725"/>
            <a:ext cx="2692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395288" y="430213"/>
            <a:ext cx="4875212" cy="695325"/>
          </a:xfrm>
        </p:spPr>
        <p:txBody>
          <a:bodyPr/>
          <a:lstStyle>
            <a:lvl1pPr>
              <a:defRPr/>
            </a:lvl1pPr>
          </a:lstStyle>
          <a:p>
            <a:pPr lvl="0"/>
            <a:r>
              <a:rPr lang="en-GB" altLang="en-US" noProof="0"/>
              <a:t>Presentation Title</a:t>
            </a:r>
          </a:p>
        </p:txBody>
      </p:sp>
      <p:sp>
        <p:nvSpPr>
          <p:cNvPr id="104451" name="Rectangle 3"/>
          <p:cNvSpPr>
            <a:spLocks noGrp="1" noChangeArrowheads="1"/>
          </p:cNvSpPr>
          <p:nvPr>
            <p:ph type="subTitle" idx="1"/>
          </p:nvPr>
        </p:nvSpPr>
        <p:spPr>
          <a:xfrm>
            <a:off x="395288" y="1673225"/>
            <a:ext cx="4429125" cy="457200"/>
          </a:xfrm>
        </p:spPr>
        <p:txBody>
          <a:bodyPr/>
          <a:lstStyle>
            <a:lvl1pPr marL="0" indent="0">
              <a:buFontTx/>
              <a:buNone/>
              <a:defRPr/>
            </a:lvl1pPr>
          </a:lstStyle>
          <a:p>
            <a:pPr lvl="0"/>
            <a:r>
              <a:rPr lang="en-GB" altLang="en-US" noProof="0"/>
              <a:t>Presentation sub-heading text</a:t>
            </a:r>
          </a:p>
        </p:txBody>
      </p:sp>
    </p:spTree>
    <p:extLst>
      <p:ext uri="{BB962C8B-B14F-4D97-AF65-F5344CB8AC3E}">
        <p14:creationId xmlns:p14="http://schemas.microsoft.com/office/powerpoint/2010/main" val="3320331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74722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71900" y="430213"/>
            <a:ext cx="1123950" cy="34528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95288" y="430213"/>
            <a:ext cx="3224212" cy="34528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39130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714C76B-4185-4497-AF19-900724503DEC}"/>
              </a:ext>
            </a:extLst>
          </p:cNvPr>
          <p:cNvSpPr>
            <a:spLocks noGrp="1"/>
          </p:cNvSpPr>
          <p:nvPr>
            <p:ph type="dt" sz="half" idx="10"/>
          </p:nvPr>
        </p:nvSpPr>
        <p:spPr/>
        <p:txBody>
          <a:bodyPr/>
          <a:lstStyle>
            <a:lvl1pPr>
              <a:defRPr/>
            </a:lvl1pPr>
          </a:lstStyle>
          <a:p>
            <a:pPr>
              <a:defRPr/>
            </a:pPr>
            <a:fld id="{EFECD22E-6D03-4FDB-A203-55FF5999C620}" type="datetimeFigureOut">
              <a:rPr lang="en-GB"/>
              <a:pPr>
                <a:defRPr/>
              </a:pPr>
              <a:t>16/04/2021</a:t>
            </a:fld>
            <a:endParaRPr lang="en-GB"/>
          </a:p>
        </p:txBody>
      </p:sp>
      <p:sp>
        <p:nvSpPr>
          <p:cNvPr id="5" name="Footer Placeholder 4">
            <a:extLst>
              <a:ext uri="{FF2B5EF4-FFF2-40B4-BE49-F238E27FC236}">
                <a16:creationId xmlns:a16="http://schemas.microsoft.com/office/drawing/2014/main" id="{544384F7-51AB-439A-B2AD-0899F900864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24CCDB-08EF-40DF-972A-1300823B5DB0}"/>
              </a:ext>
            </a:extLst>
          </p:cNvPr>
          <p:cNvSpPr>
            <a:spLocks noGrp="1"/>
          </p:cNvSpPr>
          <p:nvPr>
            <p:ph type="sldNum" sz="quarter" idx="12"/>
          </p:nvPr>
        </p:nvSpPr>
        <p:spPr/>
        <p:txBody>
          <a:bodyPr/>
          <a:lstStyle>
            <a:lvl1pPr>
              <a:defRPr/>
            </a:lvl1pPr>
          </a:lstStyle>
          <a:p>
            <a:pPr>
              <a:defRPr/>
            </a:pPr>
            <a:fld id="{186A2868-731B-4F65-95B6-6AB3DB82D4C1}" type="slidenum">
              <a:rPr lang="en-GB" altLang="en-US"/>
              <a:pPr>
                <a:defRPr/>
              </a:pPr>
              <a:t>‹#›</a:t>
            </a:fld>
            <a:endParaRPr lang="en-GB" altLang="en-US"/>
          </a:p>
        </p:txBody>
      </p:sp>
    </p:spTree>
    <p:extLst>
      <p:ext uri="{BB962C8B-B14F-4D97-AF65-F5344CB8AC3E}">
        <p14:creationId xmlns:p14="http://schemas.microsoft.com/office/powerpoint/2010/main" val="3795781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C38CE3-EF05-4224-8D50-6DE162602F1B}"/>
              </a:ext>
            </a:extLst>
          </p:cNvPr>
          <p:cNvSpPr>
            <a:spLocks noGrp="1"/>
          </p:cNvSpPr>
          <p:nvPr>
            <p:ph type="dt" sz="half" idx="10"/>
          </p:nvPr>
        </p:nvSpPr>
        <p:spPr/>
        <p:txBody>
          <a:bodyPr/>
          <a:lstStyle>
            <a:lvl1pPr>
              <a:defRPr/>
            </a:lvl1pPr>
          </a:lstStyle>
          <a:p>
            <a:pPr>
              <a:defRPr/>
            </a:pPr>
            <a:fld id="{50C76EDC-7C64-42BB-AF49-8699282C25BB}" type="datetimeFigureOut">
              <a:rPr lang="en-GB"/>
              <a:pPr>
                <a:defRPr/>
              </a:pPr>
              <a:t>16/04/2021</a:t>
            </a:fld>
            <a:endParaRPr lang="en-GB"/>
          </a:p>
        </p:txBody>
      </p:sp>
      <p:sp>
        <p:nvSpPr>
          <p:cNvPr id="5" name="Footer Placeholder 4">
            <a:extLst>
              <a:ext uri="{FF2B5EF4-FFF2-40B4-BE49-F238E27FC236}">
                <a16:creationId xmlns:a16="http://schemas.microsoft.com/office/drawing/2014/main" id="{40471697-A5FC-4C02-AEFE-8B0E1F4D8B6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C0C8C37-CFA0-4FCD-8B1B-0AF7FE8377A7}"/>
              </a:ext>
            </a:extLst>
          </p:cNvPr>
          <p:cNvSpPr>
            <a:spLocks noGrp="1"/>
          </p:cNvSpPr>
          <p:nvPr>
            <p:ph type="sldNum" sz="quarter" idx="12"/>
          </p:nvPr>
        </p:nvSpPr>
        <p:spPr/>
        <p:txBody>
          <a:bodyPr/>
          <a:lstStyle>
            <a:lvl1pPr>
              <a:defRPr/>
            </a:lvl1pPr>
          </a:lstStyle>
          <a:p>
            <a:pPr>
              <a:defRPr/>
            </a:pPr>
            <a:fld id="{0292862F-84BD-4413-976A-3D7D3F71479B}" type="slidenum">
              <a:rPr lang="en-GB" altLang="en-US"/>
              <a:pPr>
                <a:defRPr/>
              </a:pPr>
              <a:t>‹#›</a:t>
            </a:fld>
            <a:endParaRPr lang="en-GB" altLang="en-US"/>
          </a:p>
        </p:txBody>
      </p:sp>
    </p:spTree>
    <p:extLst>
      <p:ext uri="{BB962C8B-B14F-4D97-AF65-F5344CB8AC3E}">
        <p14:creationId xmlns:p14="http://schemas.microsoft.com/office/powerpoint/2010/main" val="2158768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4F7451-9974-4D15-8C76-EB203272409D}"/>
              </a:ext>
            </a:extLst>
          </p:cNvPr>
          <p:cNvSpPr>
            <a:spLocks noGrp="1"/>
          </p:cNvSpPr>
          <p:nvPr>
            <p:ph type="dt" sz="half" idx="10"/>
          </p:nvPr>
        </p:nvSpPr>
        <p:spPr/>
        <p:txBody>
          <a:bodyPr/>
          <a:lstStyle>
            <a:lvl1pPr>
              <a:defRPr/>
            </a:lvl1pPr>
          </a:lstStyle>
          <a:p>
            <a:pPr>
              <a:defRPr/>
            </a:pPr>
            <a:fld id="{8C43665A-B406-403B-9D06-E918D58D0ADA}" type="datetimeFigureOut">
              <a:rPr lang="en-GB"/>
              <a:pPr>
                <a:defRPr/>
              </a:pPr>
              <a:t>16/04/2021</a:t>
            </a:fld>
            <a:endParaRPr lang="en-GB"/>
          </a:p>
        </p:txBody>
      </p:sp>
      <p:sp>
        <p:nvSpPr>
          <p:cNvPr id="5" name="Footer Placeholder 4">
            <a:extLst>
              <a:ext uri="{FF2B5EF4-FFF2-40B4-BE49-F238E27FC236}">
                <a16:creationId xmlns:a16="http://schemas.microsoft.com/office/drawing/2014/main" id="{66F44EA1-2C10-45DE-936D-A9B94E31A53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772C28F-AB40-4D75-A7A8-D0930B6DC2F9}"/>
              </a:ext>
            </a:extLst>
          </p:cNvPr>
          <p:cNvSpPr>
            <a:spLocks noGrp="1"/>
          </p:cNvSpPr>
          <p:nvPr>
            <p:ph type="sldNum" sz="quarter" idx="12"/>
          </p:nvPr>
        </p:nvSpPr>
        <p:spPr/>
        <p:txBody>
          <a:bodyPr/>
          <a:lstStyle>
            <a:lvl1pPr>
              <a:defRPr/>
            </a:lvl1pPr>
          </a:lstStyle>
          <a:p>
            <a:pPr>
              <a:defRPr/>
            </a:pPr>
            <a:fld id="{D7F7BCEC-0847-4ADF-BE3D-1896A2376802}" type="slidenum">
              <a:rPr lang="en-GB" altLang="en-US"/>
              <a:pPr>
                <a:defRPr/>
              </a:pPr>
              <a:t>‹#›</a:t>
            </a:fld>
            <a:endParaRPr lang="en-GB" altLang="en-US"/>
          </a:p>
        </p:txBody>
      </p:sp>
    </p:spTree>
    <p:extLst>
      <p:ext uri="{BB962C8B-B14F-4D97-AF65-F5344CB8AC3E}">
        <p14:creationId xmlns:p14="http://schemas.microsoft.com/office/powerpoint/2010/main" val="3191672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10FA37BF-8A79-470D-8435-2169708A1C46}"/>
              </a:ext>
            </a:extLst>
          </p:cNvPr>
          <p:cNvSpPr>
            <a:spLocks noGrp="1"/>
          </p:cNvSpPr>
          <p:nvPr>
            <p:ph type="dt" sz="half" idx="10"/>
          </p:nvPr>
        </p:nvSpPr>
        <p:spPr/>
        <p:txBody>
          <a:bodyPr/>
          <a:lstStyle>
            <a:lvl1pPr>
              <a:defRPr/>
            </a:lvl1pPr>
          </a:lstStyle>
          <a:p>
            <a:pPr>
              <a:defRPr/>
            </a:pPr>
            <a:fld id="{4977D131-DDD6-4505-9069-D379AE40FBAD}" type="datetimeFigureOut">
              <a:rPr lang="en-GB"/>
              <a:pPr>
                <a:defRPr/>
              </a:pPr>
              <a:t>16/04/2021</a:t>
            </a:fld>
            <a:endParaRPr lang="en-GB"/>
          </a:p>
        </p:txBody>
      </p:sp>
      <p:sp>
        <p:nvSpPr>
          <p:cNvPr id="6" name="Footer Placeholder 4">
            <a:extLst>
              <a:ext uri="{FF2B5EF4-FFF2-40B4-BE49-F238E27FC236}">
                <a16:creationId xmlns:a16="http://schemas.microsoft.com/office/drawing/2014/main" id="{C62E26B0-02FA-44F3-8A61-1079DA9D896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DA4F4CD-8933-4439-838F-A024B0A1F509}"/>
              </a:ext>
            </a:extLst>
          </p:cNvPr>
          <p:cNvSpPr>
            <a:spLocks noGrp="1"/>
          </p:cNvSpPr>
          <p:nvPr>
            <p:ph type="sldNum" sz="quarter" idx="12"/>
          </p:nvPr>
        </p:nvSpPr>
        <p:spPr/>
        <p:txBody>
          <a:bodyPr/>
          <a:lstStyle>
            <a:lvl1pPr>
              <a:defRPr/>
            </a:lvl1pPr>
          </a:lstStyle>
          <a:p>
            <a:pPr>
              <a:defRPr/>
            </a:pPr>
            <a:fld id="{C64A3D0A-9CBC-43E3-AB70-C96184DE6C68}" type="slidenum">
              <a:rPr lang="en-GB" altLang="en-US"/>
              <a:pPr>
                <a:defRPr/>
              </a:pPr>
              <a:t>‹#›</a:t>
            </a:fld>
            <a:endParaRPr lang="en-GB" altLang="en-US"/>
          </a:p>
        </p:txBody>
      </p:sp>
    </p:spTree>
    <p:extLst>
      <p:ext uri="{BB962C8B-B14F-4D97-AF65-F5344CB8AC3E}">
        <p14:creationId xmlns:p14="http://schemas.microsoft.com/office/powerpoint/2010/main" val="1943755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05A8B1E3-94F0-407B-BBE1-8FBF857141ED}"/>
              </a:ext>
            </a:extLst>
          </p:cNvPr>
          <p:cNvSpPr>
            <a:spLocks noGrp="1"/>
          </p:cNvSpPr>
          <p:nvPr>
            <p:ph type="dt" sz="half" idx="10"/>
          </p:nvPr>
        </p:nvSpPr>
        <p:spPr/>
        <p:txBody>
          <a:bodyPr/>
          <a:lstStyle>
            <a:lvl1pPr>
              <a:defRPr/>
            </a:lvl1pPr>
          </a:lstStyle>
          <a:p>
            <a:pPr>
              <a:defRPr/>
            </a:pPr>
            <a:fld id="{60099F30-D48D-4934-ACB1-E92F303F6C08}" type="datetimeFigureOut">
              <a:rPr lang="en-GB"/>
              <a:pPr>
                <a:defRPr/>
              </a:pPr>
              <a:t>16/04/2021</a:t>
            </a:fld>
            <a:endParaRPr lang="en-GB"/>
          </a:p>
        </p:txBody>
      </p:sp>
      <p:sp>
        <p:nvSpPr>
          <p:cNvPr id="8" name="Footer Placeholder 4">
            <a:extLst>
              <a:ext uri="{FF2B5EF4-FFF2-40B4-BE49-F238E27FC236}">
                <a16:creationId xmlns:a16="http://schemas.microsoft.com/office/drawing/2014/main" id="{94B3AE2E-49DB-426B-8E04-562F6B9D222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E237212E-5FEC-4D3F-AC3E-53BE75619295}"/>
              </a:ext>
            </a:extLst>
          </p:cNvPr>
          <p:cNvSpPr>
            <a:spLocks noGrp="1"/>
          </p:cNvSpPr>
          <p:nvPr>
            <p:ph type="sldNum" sz="quarter" idx="12"/>
          </p:nvPr>
        </p:nvSpPr>
        <p:spPr/>
        <p:txBody>
          <a:bodyPr/>
          <a:lstStyle>
            <a:lvl1pPr>
              <a:defRPr/>
            </a:lvl1pPr>
          </a:lstStyle>
          <a:p>
            <a:pPr>
              <a:defRPr/>
            </a:pPr>
            <a:fld id="{87B24F83-4C63-456C-A4D4-B8D135AA7F97}" type="slidenum">
              <a:rPr lang="en-GB" altLang="en-US"/>
              <a:pPr>
                <a:defRPr/>
              </a:pPr>
              <a:t>‹#›</a:t>
            </a:fld>
            <a:endParaRPr lang="en-GB" altLang="en-US"/>
          </a:p>
        </p:txBody>
      </p:sp>
    </p:spTree>
    <p:extLst>
      <p:ext uri="{BB962C8B-B14F-4D97-AF65-F5344CB8AC3E}">
        <p14:creationId xmlns:p14="http://schemas.microsoft.com/office/powerpoint/2010/main" val="44189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4EFD4D20-9F33-4703-B730-9D91331FBC2A}"/>
              </a:ext>
            </a:extLst>
          </p:cNvPr>
          <p:cNvSpPr>
            <a:spLocks noGrp="1"/>
          </p:cNvSpPr>
          <p:nvPr>
            <p:ph type="dt" sz="half" idx="10"/>
          </p:nvPr>
        </p:nvSpPr>
        <p:spPr/>
        <p:txBody>
          <a:bodyPr/>
          <a:lstStyle>
            <a:lvl1pPr>
              <a:defRPr/>
            </a:lvl1pPr>
          </a:lstStyle>
          <a:p>
            <a:pPr>
              <a:defRPr/>
            </a:pPr>
            <a:fld id="{6A5B678A-65B3-4500-869E-73669FCAAE02}" type="datetimeFigureOut">
              <a:rPr lang="en-GB"/>
              <a:pPr>
                <a:defRPr/>
              </a:pPr>
              <a:t>16/04/2021</a:t>
            </a:fld>
            <a:endParaRPr lang="en-GB"/>
          </a:p>
        </p:txBody>
      </p:sp>
      <p:sp>
        <p:nvSpPr>
          <p:cNvPr id="4" name="Footer Placeholder 4">
            <a:extLst>
              <a:ext uri="{FF2B5EF4-FFF2-40B4-BE49-F238E27FC236}">
                <a16:creationId xmlns:a16="http://schemas.microsoft.com/office/drawing/2014/main" id="{8BE49B5E-FE3F-4868-8206-E1C7C932A59D}"/>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0FF847C-6DAE-4885-96CD-3CBC0668EB96}"/>
              </a:ext>
            </a:extLst>
          </p:cNvPr>
          <p:cNvSpPr>
            <a:spLocks noGrp="1"/>
          </p:cNvSpPr>
          <p:nvPr>
            <p:ph type="sldNum" sz="quarter" idx="12"/>
          </p:nvPr>
        </p:nvSpPr>
        <p:spPr/>
        <p:txBody>
          <a:bodyPr/>
          <a:lstStyle>
            <a:lvl1pPr>
              <a:defRPr/>
            </a:lvl1pPr>
          </a:lstStyle>
          <a:p>
            <a:pPr>
              <a:defRPr/>
            </a:pPr>
            <a:fld id="{4C821BD4-6D9D-4838-AAD0-F55DBF83A43B}" type="slidenum">
              <a:rPr lang="en-GB" altLang="en-US"/>
              <a:pPr>
                <a:defRPr/>
              </a:pPr>
              <a:t>‹#›</a:t>
            </a:fld>
            <a:endParaRPr lang="en-GB" altLang="en-US"/>
          </a:p>
        </p:txBody>
      </p:sp>
    </p:spTree>
    <p:extLst>
      <p:ext uri="{BB962C8B-B14F-4D97-AF65-F5344CB8AC3E}">
        <p14:creationId xmlns:p14="http://schemas.microsoft.com/office/powerpoint/2010/main" val="1225426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65EE36-9910-4A8A-BFCA-7478005AC447}"/>
              </a:ext>
            </a:extLst>
          </p:cNvPr>
          <p:cNvSpPr>
            <a:spLocks noGrp="1"/>
          </p:cNvSpPr>
          <p:nvPr>
            <p:ph type="dt" sz="half" idx="10"/>
          </p:nvPr>
        </p:nvSpPr>
        <p:spPr/>
        <p:txBody>
          <a:bodyPr/>
          <a:lstStyle>
            <a:lvl1pPr>
              <a:defRPr/>
            </a:lvl1pPr>
          </a:lstStyle>
          <a:p>
            <a:pPr>
              <a:defRPr/>
            </a:pPr>
            <a:fld id="{02AEFD6F-AF5A-4F57-A2FD-A7D09317D896}" type="datetimeFigureOut">
              <a:rPr lang="en-GB"/>
              <a:pPr>
                <a:defRPr/>
              </a:pPr>
              <a:t>16/04/2021</a:t>
            </a:fld>
            <a:endParaRPr lang="en-GB"/>
          </a:p>
        </p:txBody>
      </p:sp>
      <p:sp>
        <p:nvSpPr>
          <p:cNvPr id="3" name="Footer Placeholder 4">
            <a:extLst>
              <a:ext uri="{FF2B5EF4-FFF2-40B4-BE49-F238E27FC236}">
                <a16:creationId xmlns:a16="http://schemas.microsoft.com/office/drawing/2014/main" id="{82036B5C-99B3-472F-BED7-ECE7C56297D0}"/>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DF36CAD7-E2F8-45D4-B996-FB1E00F5CEDB}"/>
              </a:ext>
            </a:extLst>
          </p:cNvPr>
          <p:cNvSpPr>
            <a:spLocks noGrp="1"/>
          </p:cNvSpPr>
          <p:nvPr>
            <p:ph type="sldNum" sz="quarter" idx="12"/>
          </p:nvPr>
        </p:nvSpPr>
        <p:spPr/>
        <p:txBody>
          <a:bodyPr/>
          <a:lstStyle>
            <a:lvl1pPr>
              <a:defRPr/>
            </a:lvl1pPr>
          </a:lstStyle>
          <a:p>
            <a:pPr>
              <a:defRPr/>
            </a:pPr>
            <a:fld id="{487BCE81-27A6-462B-AC28-562182C71A18}" type="slidenum">
              <a:rPr lang="en-GB" altLang="en-US"/>
              <a:pPr>
                <a:defRPr/>
              </a:pPr>
              <a:t>‹#›</a:t>
            </a:fld>
            <a:endParaRPr lang="en-GB" altLang="en-US"/>
          </a:p>
        </p:txBody>
      </p:sp>
    </p:spTree>
    <p:extLst>
      <p:ext uri="{BB962C8B-B14F-4D97-AF65-F5344CB8AC3E}">
        <p14:creationId xmlns:p14="http://schemas.microsoft.com/office/powerpoint/2010/main" val="1549220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4553A02-F2E3-4E35-A234-38ED483ADC0D}"/>
              </a:ext>
            </a:extLst>
          </p:cNvPr>
          <p:cNvSpPr>
            <a:spLocks noGrp="1"/>
          </p:cNvSpPr>
          <p:nvPr>
            <p:ph type="dt" sz="half" idx="10"/>
          </p:nvPr>
        </p:nvSpPr>
        <p:spPr/>
        <p:txBody>
          <a:bodyPr/>
          <a:lstStyle>
            <a:lvl1pPr>
              <a:defRPr/>
            </a:lvl1pPr>
          </a:lstStyle>
          <a:p>
            <a:pPr>
              <a:defRPr/>
            </a:pPr>
            <a:fld id="{C5F09DB2-A48D-4200-B3D0-C67D6BF45300}" type="datetimeFigureOut">
              <a:rPr lang="en-GB"/>
              <a:pPr>
                <a:defRPr/>
              </a:pPr>
              <a:t>16/04/2021</a:t>
            </a:fld>
            <a:endParaRPr lang="en-GB"/>
          </a:p>
        </p:txBody>
      </p:sp>
      <p:sp>
        <p:nvSpPr>
          <p:cNvPr id="6" name="Footer Placeholder 4">
            <a:extLst>
              <a:ext uri="{FF2B5EF4-FFF2-40B4-BE49-F238E27FC236}">
                <a16:creationId xmlns:a16="http://schemas.microsoft.com/office/drawing/2014/main" id="{4D6B0D46-4B67-4369-A1DD-5B56A572789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F777FCD-2E52-4A9B-A883-27A56DA095EF}"/>
              </a:ext>
            </a:extLst>
          </p:cNvPr>
          <p:cNvSpPr>
            <a:spLocks noGrp="1"/>
          </p:cNvSpPr>
          <p:nvPr>
            <p:ph type="sldNum" sz="quarter" idx="12"/>
          </p:nvPr>
        </p:nvSpPr>
        <p:spPr/>
        <p:txBody>
          <a:bodyPr/>
          <a:lstStyle>
            <a:lvl1pPr>
              <a:defRPr/>
            </a:lvl1pPr>
          </a:lstStyle>
          <a:p>
            <a:pPr>
              <a:defRPr/>
            </a:pPr>
            <a:fld id="{0A552E07-0D53-4575-9017-6D4764E41AA1}" type="slidenum">
              <a:rPr lang="en-GB" altLang="en-US"/>
              <a:pPr>
                <a:defRPr/>
              </a:pPr>
              <a:t>‹#›</a:t>
            </a:fld>
            <a:endParaRPr lang="en-GB" altLang="en-US"/>
          </a:p>
        </p:txBody>
      </p:sp>
    </p:spTree>
    <p:extLst>
      <p:ext uri="{BB962C8B-B14F-4D97-AF65-F5344CB8AC3E}">
        <p14:creationId xmlns:p14="http://schemas.microsoft.com/office/powerpoint/2010/main" val="278963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0499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53698C8-F28C-4BB5-9116-3D2ADD4BE63B}"/>
              </a:ext>
            </a:extLst>
          </p:cNvPr>
          <p:cNvSpPr>
            <a:spLocks noGrp="1"/>
          </p:cNvSpPr>
          <p:nvPr>
            <p:ph type="dt" sz="half" idx="10"/>
          </p:nvPr>
        </p:nvSpPr>
        <p:spPr/>
        <p:txBody>
          <a:bodyPr/>
          <a:lstStyle>
            <a:lvl1pPr>
              <a:defRPr/>
            </a:lvl1pPr>
          </a:lstStyle>
          <a:p>
            <a:pPr>
              <a:defRPr/>
            </a:pPr>
            <a:fld id="{82C165FC-919C-45DA-B83C-B6E198A3CF16}" type="datetimeFigureOut">
              <a:rPr lang="en-GB"/>
              <a:pPr>
                <a:defRPr/>
              </a:pPr>
              <a:t>16/04/2021</a:t>
            </a:fld>
            <a:endParaRPr lang="en-GB"/>
          </a:p>
        </p:txBody>
      </p:sp>
      <p:sp>
        <p:nvSpPr>
          <p:cNvPr id="6" name="Footer Placeholder 4">
            <a:extLst>
              <a:ext uri="{FF2B5EF4-FFF2-40B4-BE49-F238E27FC236}">
                <a16:creationId xmlns:a16="http://schemas.microsoft.com/office/drawing/2014/main" id="{829F3371-6CCD-42FC-B811-467751995A1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0C12004-AADF-4A72-9668-A08F22F46C4D}"/>
              </a:ext>
            </a:extLst>
          </p:cNvPr>
          <p:cNvSpPr>
            <a:spLocks noGrp="1"/>
          </p:cNvSpPr>
          <p:nvPr>
            <p:ph type="sldNum" sz="quarter" idx="12"/>
          </p:nvPr>
        </p:nvSpPr>
        <p:spPr/>
        <p:txBody>
          <a:bodyPr/>
          <a:lstStyle>
            <a:lvl1pPr>
              <a:defRPr/>
            </a:lvl1pPr>
          </a:lstStyle>
          <a:p>
            <a:pPr>
              <a:defRPr/>
            </a:pPr>
            <a:fld id="{7B97E618-D435-49E3-98A8-8DF3DB36799E}" type="slidenum">
              <a:rPr lang="en-GB" altLang="en-US"/>
              <a:pPr>
                <a:defRPr/>
              </a:pPr>
              <a:t>‹#›</a:t>
            </a:fld>
            <a:endParaRPr lang="en-GB" altLang="en-US"/>
          </a:p>
        </p:txBody>
      </p:sp>
    </p:spTree>
    <p:extLst>
      <p:ext uri="{BB962C8B-B14F-4D97-AF65-F5344CB8AC3E}">
        <p14:creationId xmlns:p14="http://schemas.microsoft.com/office/powerpoint/2010/main" val="235456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B5A662-DEEF-4C21-A0CA-57C87A90EE35}"/>
              </a:ext>
            </a:extLst>
          </p:cNvPr>
          <p:cNvSpPr>
            <a:spLocks noGrp="1"/>
          </p:cNvSpPr>
          <p:nvPr>
            <p:ph type="dt" sz="half" idx="10"/>
          </p:nvPr>
        </p:nvSpPr>
        <p:spPr/>
        <p:txBody>
          <a:bodyPr/>
          <a:lstStyle>
            <a:lvl1pPr>
              <a:defRPr/>
            </a:lvl1pPr>
          </a:lstStyle>
          <a:p>
            <a:pPr>
              <a:defRPr/>
            </a:pPr>
            <a:fld id="{3808425D-F350-4D88-A58F-C0F7887F0C86}" type="datetimeFigureOut">
              <a:rPr lang="en-GB"/>
              <a:pPr>
                <a:defRPr/>
              </a:pPr>
              <a:t>16/04/2021</a:t>
            </a:fld>
            <a:endParaRPr lang="en-GB"/>
          </a:p>
        </p:txBody>
      </p:sp>
      <p:sp>
        <p:nvSpPr>
          <p:cNvPr id="5" name="Footer Placeholder 4">
            <a:extLst>
              <a:ext uri="{FF2B5EF4-FFF2-40B4-BE49-F238E27FC236}">
                <a16:creationId xmlns:a16="http://schemas.microsoft.com/office/drawing/2014/main" id="{9A7CBDCA-7386-4AAD-9FAE-8BBF8C027E3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F51FF1C-2552-42E0-973A-E7D0C7332290}"/>
              </a:ext>
            </a:extLst>
          </p:cNvPr>
          <p:cNvSpPr>
            <a:spLocks noGrp="1"/>
          </p:cNvSpPr>
          <p:nvPr>
            <p:ph type="sldNum" sz="quarter" idx="12"/>
          </p:nvPr>
        </p:nvSpPr>
        <p:spPr/>
        <p:txBody>
          <a:bodyPr/>
          <a:lstStyle>
            <a:lvl1pPr>
              <a:defRPr/>
            </a:lvl1pPr>
          </a:lstStyle>
          <a:p>
            <a:pPr>
              <a:defRPr/>
            </a:pPr>
            <a:fld id="{0B96037A-01BF-4950-9006-978E400008DF}" type="slidenum">
              <a:rPr lang="en-GB" altLang="en-US"/>
              <a:pPr>
                <a:defRPr/>
              </a:pPr>
              <a:t>‹#›</a:t>
            </a:fld>
            <a:endParaRPr lang="en-GB" altLang="en-US"/>
          </a:p>
        </p:txBody>
      </p:sp>
    </p:spTree>
    <p:extLst>
      <p:ext uri="{BB962C8B-B14F-4D97-AF65-F5344CB8AC3E}">
        <p14:creationId xmlns:p14="http://schemas.microsoft.com/office/powerpoint/2010/main" val="3811370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65EDDF-CD11-4CD5-BD74-52CC1A078D4F}"/>
              </a:ext>
            </a:extLst>
          </p:cNvPr>
          <p:cNvSpPr>
            <a:spLocks noGrp="1"/>
          </p:cNvSpPr>
          <p:nvPr>
            <p:ph type="dt" sz="half" idx="10"/>
          </p:nvPr>
        </p:nvSpPr>
        <p:spPr/>
        <p:txBody>
          <a:bodyPr/>
          <a:lstStyle>
            <a:lvl1pPr>
              <a:defRPr/>
            </a:lvl1pPr>
          </a:lstStyle>
          <a:p>
            <a:pPr>
              <a:defRPr/>
            </a:pPr>
            <a:fld id="{0DEBEEFA-E509-44E6-A696-89A9606A8DB9}" type="datetimeFigureOut">
              <a:rPr lang="en-GB"/>
              <a:pPr>
                <a:defRPr/>
              </a:pPr>
              <a:t>16/04/2021</a:t>
            </a:fld>
            <a:endParaRPr lang="en-GB"/>
          </a:p>
        </p:txBody>
      </p:sp>
      <p:sp>
        <p:nvSpPr>
          <p:cNvPr id="5" name="Footer Placeholder 4">
            <a:extLst>
              <a:ext uri="{FF2B5EF4-FFF2-40B4-BE49-F238E27FC236}">
                <a16:creationId xmlns:a16="http://schemas.microsoft.com/office/drawing/2014/main" id="{A24CF7F7-A912-40C9-8A62-05396C6BAEB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DB3E3C0-9756-4E5D-A165-48AE4D15FF78}"/>
              </a:ext>
            </a:extLst>
          </p:cNvPr>
          <p:cNvSpPr>
            <a:spLocks noGrp="1"/>
          </p:cNvSpPr>
          <p:nvPr>
            <p:ph type="sldNum" sz="quarter" idx="12"/>
          </p:nvPr>
        </p:nvSpPr>
        <p:spPr/>
        <p:txBody>
          <a:bodyPr/>
          <a:lstStyle>
            <a:lvl1pPr>
              <a:defRPr/>
            </a:lvl1pPr>
          </a:lstStyle>
          <a:p>
            <a:pPr>
              <a:defRPr/>
            </a:pPr>
            <a:fld id="{08043BF2-AC18-45BA-B1E1-BEF65CD32BA1}" type="slidenum">
              <a:rPr lang="en-GB" altLang="en-US"/>
              <a:pPr>
                <a:defRPr/>
              </a:pPr>
              <a:t>‹#›</a:t>
            </a:fld>
            <a:endParaRPr lang="en-GB" altLang="en-US"/>
          </a:p>
        </p:txBody>
      </p:sp>
    </p:spTree>
    <p:extLst>
      <p:ext uri="{BB962C8B-B14F-4D97-AF65-F5344CB8AC3E}">
        <p14:creationId xmlns:p14="http://schemas.microsoft.com/office/powerpoint/2010/main" val="85826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5133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95288" y="1673225"/>
            <a:ext cx="217328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20975" y="1673225"/>
            <a:ext cx="2174875"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00947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0687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18344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606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488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3304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11E0E00-201B-415C-8FBF-D5B4F6B75917}"/>
              </a:ext>
            </a:extLst>
          </p:cNvPr>
          <p:cNvSpPr>
            <a:spLocks noGrp="1" noChangeArrowheads="1"/>
          </p:cNvSpPr>
          <p:nvPr>
            <p:ph type="title"/>
          </p:nvPr>
        </p:nvSpPr>
        <p:spPr bwMode="auto">
          <a:xfrm>
            <a:off x="395288" y="430213"/>
            <a:ext cx="267017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en-GB" altLang="en-US"/>
              <a:t>Slide title</a:t>
            </a:r>
          </a:p>
        </p:txBody>
      </p:sp>
      <p:sp>
        <p:nvSpPr>
          <p:cNvPr id="1027" name="Rectangle 3">
            <a:extLst>
              <a:ext uri="{FF2B5EF4-FFF2-40B4-BE49-F238E27FC236}">
                <a16:creationId xmlns:a16="http://schemas.microsoft.com/office/drawing/2014/main" id="{C3127B78-F743-49B7-916B-F5CFF203F067}"/>
              </a:ext>
            </a:extLst>
          </p:cNvPr>
          <p:cNvSpPr>
            <a:spLocks noGrp="1" noChangeArrowheads="1"/>
          </p:cNvSpPr>
          <p:nvPr>
            <p:ph type="body" idx="1"/>
          </p:nvPr>
        </p:nvSpPr>
        <p:spPr bwMode="auto">
          <a:xfrm>
            <a:off x="395288" y="1673225"/>
            <a:ext cx="4500562"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GB" altLang="en-US"/>
              <a:t>Slide body text</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1028" name="Picture 4">
            <a:extLst>
              <a:ext uri="{FF2B5EF4-FFF2-40B4-BE49-F238E27FC236}">
                <a16:creationId xmlns:a16="http://schemas.microsoft.com/office/drawing/2014/main" id="{6F9EE115-D5BE-41E9-B69C-35152426F80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272213" y="6308725"/>
            <a:ext cx="2692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080"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ransition spd="med">
    <p:fade/>
  </p:transition>
  <p:txStyles>
    <p:titleStyle>
      <a:lvl1pPr algn="l" rtl="0" eaLnBrk="0" fontAlgn="base" hangingPunct="0">
        <a:lnSpc>
          <a:spcPct val="90000"/>
        </a:lnSpc>
        <a:spcBef>
          <a:spcPct val="0"/>
        </a:spcBef>
        <a:spcAft>
          <a:spcPct val="0"/>
        </a:spcAft>
        <a:defRPr sz="4400" b="1">
          <a:solidFill>
            <a:schemeClr val="tx2"/>
          </a:solidFill>
          <a:latin typeface="+mj-lt"/>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cs typeface="Arial" charset="0"/>
        </a:defRPr>
      </a:lvl5pPr>
      <a:lvl6pPr marL="457200" algn="l" rtl="0" fontAlgn="base">
        <a:lnSpc>
          <a:spcPct val="90000"/>
        </a:lnSpc>
        <a:spcBef>
          <a:spcPct val="0"/>
        </a:spcBef>
        <a:spcAft>
          <a:spcPct val="0"/>
        </a:spcAft>
        <a:defRPr sz="4400" b="1">
          <a:solidFill>
            <a:schemeClr val="tx2"/>
          </a:solidFill>
          <a:latin typeface="Arial" charset="0"/>
          <a:cs typeface="Arial" charset="0"/>
        </a:defRPr>
      </a:lvl6pPr>
      <a:lvl7pPr marL="914400" algn="l" rtl="0" fontAlgn="base">
        <a:lnSpc>
          <a:spcPct val="90000"/>
        </a:lnSpc>
        <a:spcBef>
          <a:spcPct val="0"/>
        </a:spcBef>
        <a:spcAft>
          <a:spcPct val="0"/>
        </a:spcAft>
        <a:defRPr sz="4400" b="1">
          <a:solidFill>
            <a:schemeClr val="tx2"/>
          </a:solidFill>
          <a:latin typeface="Arial" charset="0"/>
          <a:cs typeface="Arial" charset="0"/>
        </a:defRPr>
      </a:lvl7pPr>
      <a:lvl8pPr marL="1371600" algn="l" rtl="0" fontAlgn="base">
        <a:lnSpc>
          <a:spcPct val="90000"/>
        </a:lnSpc>
        <a:spcBef>
          <a:spcPct val="0"/>
        </a:spcBef>
        <a:spcAft>
          <a:spcPct val="0"/>
        </a:spcAft>
        <a:defRPr sz="4400" b="1">
          <a:solidFill>
            <a:schemeClr val="tx2"/>
          </a:solidFill>
          <a:latin typeface="Arial" charset="0"/>
          <a:cs typeface="Arial" charset="0"/>
        </a:defRPr>
      </a:lvl8pPr>
      <a:lvl9pPr marL="1828800" algn="l" rtl="0" fontAlgn="base">
        <a:lnSpc>
          <a:spcPct val="90000"/>
        </a:lnSpc>
        <a:spcBef>
          <a:spcPct val="0"/>
        </a:spcBef>
        <a:spcAft>
          <a:spcPct val="0"/>
        </a:spcAft>
        <a:defRPr sz="44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400">
          <a:solidFill>
            <a:schemeClr val="tx1"/>
          </a:solidFill>
          <a:latin typeface="+mn-lt"/>
          <a:cs typeface="+mn-cs"/>
        </a:defRPr>
      </a:lvl4pPr>
      <a:lvl5pPr marL="2057400" indent="-228600" algn="l" rtl="0" eaLnBrk="0" fontAlgn="base" hangingPunct="0">
        <a:spcBef>
          <a:spcPct val="20000"/>
        </a:spcBef>
        <a:spcAft>
          <a:spcPct val="0"/>
        </a:spcAft>
        <a:buChar char="»"/>
        <a:defRPr sz="2400">
          <a:solidFill>
            <a:schemeClr val="tx1"/>
          </a:solidFill>
          <a:latin typeface="+mn-lt"/>
          <a:cs typeface="+mn-cs"/>
        </a:defRPr>
      </a:lvl5pPr>
      <a:lvl6pPr marL="2514600" indent="-228600" algn="l" rtl="0" fontAlgn="base">
        <a:spcBef>
          <a:spcPct val="20000"/>
        </a:spcBef>
        <a:spcAft>
          <a:spcPct val="0"/>
        </a:spcAft>
        <a:buChar char="»"/>
        <a:defRPr sz="2400">
          <a:solidFill>
            <a:schemeClr val="tx1"/>
          </a:solidFill>
          <a:latin typeface="+mn-lt"/>
          <a:cs typeface="+mn-cs"/>
        </a:defRPr>
      </a:lvl6pPr>
      <a:lvl7pPr marL="2971800" indent="-228600" algn="l" rtl="0" fontAlgn="base">
        <a:spcBef>
          <a:spcPct val="20000"/>
        </a:spcBef>
        <a:spcAft>
          <a:spcPct val="0"/>
        </a:spcAft>
        <a:buChar char="»"/>
        <a:defRPr sz="2400">
          <a:solidFill>
            <a:schemeClr val="tx1"/>
          </a:solidFill>
          <a:latin typeface="+mn-lt"/>
          <a:cs typeface="+mn-cs"/>
        </a:defRPr>
      </a:lvl7pPr>
      <a:lvl8pPr marL="3429000" indent="-228600" algn="l" rtl="0" fontAlgn="base">
        <a:spcBef>
          <a:spcPct val="20000"/>
        </a:spcBef>
        <a:spcAft>
          <a:spcPct val="0"/>
        </a:spcAft>
        <a:buChar char="»"/>
        <a:defRPr sz="2400">
          <a:solidFill>
            <a:schemeClr val="tx1"/>
          </a:solidFill>
          <a:latin typeface="+mn-lt"/>
          <a:cs typeface="+mn-cs"/>
        </a:defRPr>
      </a:lvl8pPr>
      <a:lvl9pPr marL="3886200" indent="-228600" algn="l" rtl="0" fontAlgn="base">
        <a:spcBef>
          <a:spcPct val="20000"/>
        </a:spcBef>
        <a:spcAft>
          <a:spcPct val="0"/>
        </a:spcAft>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F3E4E14-28C6-482F-977E-BCDDF8D63EA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69564C35-8759-443F-9CD3-5E9C3A8D321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5119E56-F74C-4881-B9ED-EFBBBE29EC7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fld id="{2F3FEAB6-921F-4566-8084-707F25FB80F9}" type="datetimeFigureOut">
              <a:rPr lang="en-GB"/>
              <a:pPr>
                <a:defRPr/>
              </a:pPr>
              <a:t>16/04/2021</a:t>
            </a:fld>
            <a:endParaRPr lang="en-GB"/>
          </a:p>
        </p:txBody>
      </p:sp>
      <p:sp>
        <p:nvSpPr>
          <p:cNvPr id="5" name="Footer Placeholder 4">
            <a:extLst>
              <a:ext uri="{FF2B5EF4-FFF2-40B4-BE49-F238E27FC236}">
                <a16:creationId xmlns:a16="http://schemas.microsoft.com/office/drawing/2014/main" id="{D14EB2EF-A3E5-4B16-9B6E-A6996FE61CF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24837634-EC30-4C9D-B649-F241FCF549E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A29D803-DF93-4CC7-ADC7-8DD88810BB5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jp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modgovuk.sharepoint.com/:w:/r/teams/14843/_layouts/15/Doc.aspx?sourcedoc=%7B06c47df1-09d4-4b36-8857-a28ef307420b%7D&amp;action=view&amp;wdparaid=5978B47A" TargetMode="External"/><Relationship Id="rId7" Type="http://schemas.openxmlformats.org/officeDocument/2006/relationships/image" Target="../media/image4.png"/><Relationship Id="rId2" Type="http://schemas.openxmlformats.org/officeDocument/2006/relationships/hyperlink" Target="http://app-spvw034.ds.logis.r.mil.uk/TDOL_AP_Release/JAP(D)100A_4179_Issue_2_05-O.pdf"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hyperlink" Target="https://modgovuk.sharepoint.com/:w:/r/teams/14843/_layouts/15/Doc.aspx?sourcedoc=%7B7035B2CC-E542-4C0D-8FA0-A5147FAB40D6%7D&amp;file=20200312-2-1-3-7-AL10.docx&amp;action=default&amp;mobileredirect=true" TargetMode="Externa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hyperlink" Target="mailto:Martin.dodd615@mod.gov.uk" TargetMode="External"/><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hyperlink" Target="mailto:doddmartin@hotmail.co.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67">
            <a:extLst>
              <a:ext uri="{FF2B5EF4-FFF2-40B4-BE49-F238E27FC236}">
                <a16:creationId xmlns:a16="http://schemas.microsoft.com/office/drawing/2014/main" id="{6F6242D9-C474-4DAC-9880-55F4C9F411B5}"/>
              </a:ext>
            </a:extLst>
          </p:cNvPr>
          <p:cNvSpPr>
            <a:spLocks noGrp="1" noChangeArrowheads="1"/>
          </p:cNvSpPr>
          <p:nvPr>
            <p:ph type="ctrTitle"/>
          </p:nvPr>
        </p:nvSpPr>
        <p:spPr>
          <a:xfrm>
            <a:off x="1235508" y="477838"/>
            <a:ext cx="6773008" cy="1200329"/>
          </a:xfrm>
        </p:spPr>
        <p:txBody>
          <a:bodyPr/>
          <a:lstStyle/>
          <a:p>
            <a:pPr algn="ctr" eaLnBrk="1" hangingPunct="1"/>
            <a:r>
              <a:rPr lang="en-GB" altLang="en-US" sz="4000" b="0" dirty="0">
                <a:solidFill>
                  <a:schemeClr val="tx1"/>
                </a:solidFill>
              </a:rPr>
              <a:t>71 (Inspection &amp; Repair) Sqn</a:t>
            </a:r>
            <a:br>
              <a:rPr lang="en-GB" altLang="en-US" sz="4000" b="0" dirty="0">
                <a:solidFill>
                  <a:schemeClr val="tx1"/>
                </a:solidFill>
              </a:rPr>
            </a:br>
            <a:r>
              <a:rPr lang="en-GB" altLang="en-US" sz="4000" b="0">
                <a:solidFill>
                  <a:schemeClr val="tx1"/>
                </a:solidFill>
              </a:rPr>
              <a:t>Non-Destructive</a:t>
            </a:r>
            <a:r>
              <a:rPr lang="en-GB" altLang="en-US" sz="4000" b="0" dirty="0">
                <a:solidFill>
                  <a:schemeClr val="tx1"/>
                </a:solidFill>
              </a:rPr>
              <a:t> Testing</a:t>
            </a:r>
          </a:p>
        </p:txBody>
      </p:sp>
      <p:sp>
        <p:nvSpPr>
          <p:cNvPr id="6147" name="Rectangle 1">
            <a:extLst>
              <a:ext uri="{FF2B5EF4-FFF2-40B4-BE49-F238E27FC236}">
                <a16:creationId xmlns:a16="http://schemas.microsoft.com/office/drawing/2014/main" id="{7D3FE3D0-8BD4-4267-9569-33A135DE29BF}"/>
              </a:ext>
            </a:extLst>
          </p:cNvPr>
          <p:cNvSpPr>
            <a:spLocks noChangeArrowheads="1"/>
          </p:cNvSpPr>
          <p:nvPr/>
        </p:nvSpPr>
        <p:spPr bwMode="auto">
          <a:xfrm>
            <a:off x="3492500" y="1556906"/>
            <a:ext cx="4516016"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endParaRPr lang="en-GB" altLang="en-US" sz="2000" b="1" dirty="0">
              <a:latin typeface="Arial"/>
              <a:cs typeface="Arial"/>
            </a:endParaRPr>
          </a:p>
          <a:p>
            <a:pPr>
              <a:spcBef>
                <a:spcPct val="0"/>
              </a:spcBef>
              <a:buNone/>
            </a:pPr>
            <a:r>
              <a:rPr lang="en-GB" altLang="en-US" sz="2000" b="1" dirty="0">
                <a:latin typeface="Arial"/>
                <a:cs typeface="Arial"/>
              </a:rPr>
              <a:t>Petty Officer AET(M)</a:t>
            </a:r>
          </a:p>
          <a:p>
            <a:pPr>
              <a:spcBef>
                <a:spcPct val="0"/>
              </a:spcBef>
              <a:buNone/>
            </a:pPr>
            <a:endParaRPr lang="en-GB" altLang="en-US" sz="2000" b="1" dirty="0">
              <a:latin typeface="Arial"/>
              <a:cs typeface="Arial"/>
            </a:endParaRPr>
          </a:p>
          <a:p>
            <a:pPr>
              <a:spcBef>
                <a:spcPct val="0"/>
              </a:spcBef>
              <a:buNone/>
            </a:pPr>
            <a:r>
              <a:rPr lang="en-GB" altLang="en-US" sz="2000" b="1" dirty="0">
                <a:latin typeface="Arial"/>
                <a:cs typeface="Arial"/>
              </a:rPr>
              <a:t>Air Engineering Technician (Mechanical) </a:t>
            </a:r>
          </a:p>
          <a:p>
            <a:pPr>
              <a:spcBef>
                <a:spcPct val="0"/>
              </a:spcBef>
              <a:buNone/>
            </a:pPr>
            <a:endParaRPr lang="en-GB" altLang="en-US" sz="2000" b="1" dirty="0">
              <a:latin typeface="Arial"/>
              <a:cs typeface="Arial"/>
            </a:endParaRPr>
          </a:p>
          <a:p>
            <a:pPr>
              <a:spcBef>
                <a:spcPct val="0"/>
              </a:spcBef>
              <a:buNone/>
            </a:pPr>
            <a:r>
              <a:rPr lang="en-GB" altLang="en-US" sz="2000" b="1" dirty="0">
                <a:latin typeface="Arial"/>
                <a:cs typeface="Arial"/>
              </a:rPr>
              <a:t>Martin Dodd</a:t>
            </a:r>
            <a:endParaRPr lang="en-GB" altLang="en-US" sz="1800" b="1" dirty="0"/>
          </a:p>
          <a:p>
            <a:pPr eaLnBrk="1" hangingPunct="1">
              <a:spcBef>
                <a:spcPct val="0"/>
              </a:spcBef>
              <a:buFontTx/>
              <a:buNone/>
            </a:pPr>
            <a:endParaRPr lang="en-GB" altLang="en-US" sz="1800" b="1" dirty="0"/>
          </a:p>
        </p:txBody>
      </p:sp>
      <p:grpSp>
        <p:nvGrpSpPr>
          <p:cNvPr id="6148" name="Group 7">
            <a:extLst>
              <a:ext uri="{FF2B5EF4-FFF2-40B4-BE49-F238E27FC236}">
                <a16:creationId xmlns:a16="http://schemas.microsoft.com/office/drawing/2014/main" id="{93CA41E2-6527-48AC-9863-34B384419931}"/>
              </a:ext>
            </a:extLst>
          </p:cNvPr>
          <p:cNvGrpSpPr>
            <a:grpSpLocks/>
          </p:cNvGrpSpPr>
          <p:nvPr/>
        </p:nvGrpSpPr>
        <p:grpSpPr bwMode="auto">
          <a:xfrm>
            <a:off x="53975" y="5876925"/>
            <a:ext cx="5132388" cy="841375"/>
            <a:chOff x="53652" y="5877269"/>
            <a:chExt cx="5132993" cy="841321"/>
          </a:xfrm>
        </p:grpSpPr>
        <p:pic>
          <p:nvPicPr>
            <p:cNvPr id="6150" name="Picture 3">
              <a:extLst>
                <a:ext uri="{FF2B5EF4-FFF2-40B4-BE49-F238E27FC236}">
                  <a16:creationId xmlns:a16="http://schemas.microsoft.com/office/drawing/2014/main" id="{C71485F8-2327-41F6-B029-19C95AF926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
              <a:extLst>
                <a:ext uri="{FF2B5EF4-FFF2-40B4-BE49-F238E27FC236}">
                  <a16:creationId xmlns:a16="http://schemas.microsoft.com/office/drawing/2014/main" id="{14A4FA0D-2B8B-4736-9B77-AF5354B206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5">
              <a:extLst>
                <a:ext uri="{FF2B5EF4-FFF2-40B4-BE49-F238E27FC236}">
                  <a16:creationId xmlns:a16="http://schemas.microsoft.com/office/drawing/2014/main" id="{15338AAC-5E89-4C2F-A855-FB9EBDF6E3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6">
              <a:extLst>
                <a:ext uri="{FF2B5EF4-FFF2-40B4-BE49-F238E27FC236}">
                  <a16:creationId xmlns:a16="http://schemas.microsoft.com/office/drawing/2014/main" id="{9B4C6B09-86D5-40C3-8CC7-755BC57C11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20BF5234-9961-4B48-A179-F19716784E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921" y="1655299"/>
            <a:ext cx="2581417" cy="3547402"/>
          </a:xfrm>
          <a:prstGeom prst="rect">
            <a:avLst/>
          </a:prstGeom>
        </p:spPr>
      </p:pic>
      <p:pic>
        <p:nvPicPr>
          <p:cNvPr id="2" name="Picture 1">
            <a:extLst>
              <a:ext uri="{FF2B5EF4-FFF2-40B4-BE49-F238E27FC236}">
                <a16:creationId xmlns:a16="http://schemas.microsoft.com/office/drawing/2014/main" id="{7B6112A0-0CDC-4BF3-A4E0-B85612CF5ADD}"/>
              </a:ext>
            </a:extLst>
          </p:cNvPr>
          <p:cNvPicPr>
            <a:picLocks noChangeAspect="1"/>
          </p:cNvPicPr>
          <p:nvPr/>
        </p:nvPicPr>
        <p:blipFill>
          <a:blip r:embed="rId8"/>
          <a:stretch>
            <a:fillRect/>
          </a:stretch>
        </p:blipFill>
        <p:spPr>
          <a:xfrm>
            <a:off x="3492500" y="4080674"/>
            <a:ext cx="926694" cy="1122027"/>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67">
            <a:extLst>
              <a:ext uri="{FF2B5EF4-FFF2-40B4-BE49-F238E27FC236}">
                <a16:creationId xmlns:a16="http://schemas.microsoft.com/office/drawing/2014/main" id="{82BD99A5-076B-4524-A721-71EDE1DD8F01}"/>
              </a:ext>
            </a:extLst>
          </p:cNvPr>
          <p:cNvSpPr>
            <a:spLocks noGrp="1" noChangeArrowheads="1"/>
          </p:cNvSpPr>
          <p:nvPr>
            <p:ph type="ctrTitle"/>
          </p:nvPr>
        </p:nvSpPr>
        <p:spPr>
          <a:xfrm>
            <a:off x="515931" y="240301"/>
            <a:ext cx="8225329" cy="1200329"/>
          </a:xfrm>
        </p:spPr>
        <p:txBody>
          <a:bodyPr/>
          <a:lstStyle/>
          <a:p>
            <a:pPr algn="ctr" eaLnBrk="1" hangingPunct="1"/>
            <a:r>
              <a:rPr lang="en-GB" altLang="en-US" sz="4000" b="0" dirty="0">
                <a:solidFill>
                  <a:schemeClr val="tx1"/>
                </a:solidFill>
              </a:rPr>
              <a:t>Examples of NDT carried out within</a:t>
            </a:r>
            <a:br>
              <a:rPr lang="en-GB" altLang="en-US" sz="4000" b="0" dirty="0">
                <a:solidFill>
                  <a:schemeClr val="tx1"/>
                </a:solidFill>
              </a:rPr>
            </a:br>
            <a:r>
              <a:rPr lang="en-GB" altLang="en-US" sz="4000" b="0" dirty="0">
                <a:solidFill>
                  <a:schemeClr val="tx1"/>
                </a:solidFill>
              </a:rPr>
              <a:t> the MOD</a:t>
            </a:r>
          </a:p>
        </p:txBody>
      </p:sp>
      <p:pic>
        <p:nvPicPr>
          <p:cNvPr id="8195" name="Picture 1">
            <a:extLst>
              <a:ext uri="{FF2B5EF4-FFF2-40B4-BE49-F238E27FC236}">
                <a16:creationId xmlns:a16="http://schemas.microsoft.com/office/drawing/2014/main" id="{C006C3CF-03A6-427D-9CE1-00A404E5B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4">
            <a:extLst>
              <a:ext uri="{FF2B5EF4-FFF2-40B4-BE49-F238E27FC236}">
                <a16:creationId xmlns:a16="http://schemas.microsoft.com/office/drawing/2014/main" id="{7A96EF23-7238-4ABA-A671-A6DDD94F372F}"/>
              </a:ext>
            </a:extLst>
          </p:cNvPr>
          <p:cNvGrpSpPr>
            <a:grpSpLocks/>
          </p:cNvGrpSpPr>
          <p:nvPr/>
        </p:nvGrpSpPr>
        <p:grpSpPr bwMode="auto">
          <a:xfrm>
            <a:off x="53975" y="5876925"/>
            <a:ext cx="5132388" cy="841375"/>
            <a:chOff x="53652" y="5877269"/>
            <a:chExt cx="5132993" cy="841321"/>
          </a:xfrm>
        </p:grpSpPr>
        <p:pic>
          <p:nvPicPr>
            <p:cNvPr id="8198" name="Picture 5">
              <a:extLst>
                <a:ext uri="{FF2B5EF4-FFF2-40B4-BE49-F238E27FC236}">
                  <a16:creationId xmlns:a16="http://schemas.microsoft.com/office/drawing/2014/main" id="{461A9F2C-9A63-4C40-AD9A-5998534DF1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a:extLst>
                <a:ext uri="{FF2B5EF4-FFF2-40B4-BE49-F238E27FC236}">
                  <a16:creationId xmlns:a16="http://schemas.microsoft.com/office/drawing/2014/main" id="{BB185CB8-73E5-473F-BFBF-ECA946B1A3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a:extLst>
                <a:ext uri="{FF2B5EF4-FFF2-40B4-BE49-F238E27FC236}">
                  <a16:creationId xmlns:a16="http://schemas.microsoft.com/office/drawing/2014/main" id="{519290C3-40F9-44A1-9D25-09205F98B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a:extLst>
                <a:ext uri="{FF2B5EF4-FFF2-40B4-BE49-F238E27FC236}">
                  <a16:creationId xmlns:a16="http://schemas.microsoft.com/office/drawing/2014/main" id="{7DCD9F6D-BFB7-4604-8FDD-6E4BAB84480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descr="Graphical user interface, calendar&#10;&#10;Description automatically generated with medium confidence">
            <a:extLst>
              <a:ext uri="{FF2B5EF4-FFF2-40B4-BE49-F238E27FC236}">
                <a16:creationId xmlns:a16="http://schemas.microsoft.com/office/drawing/2014/main" id="{1DB8BFBE-8537-4277-BBC5-F1BE7153721D}"/>
              </a:ext>
            </a:extLst>
          </p:cNvPr>
          <p:cNvPicPr>
            <a:picLocks noChangeAspect="1"/>
          </p:cNvPicPr>
          <p:nvPr/>
        </p:nvPicPr>
        <p:blipFill rotWithShape="1">
          <a:blip r:embed="rId8">
            <a:extLst>
              <a:ext uri="{28A0092B-C50C-407E-A947-70E740481C1C}">
                <a14:useLocalDpi xmlns:a14="http://schemas.microsoft.com/office/drawing/2010/main" val="0"/>
              </a:ext>
            </a:extLst>
          </a:blip>
          <a:srcRect r="-8" b="2496"/>
          <a:stretch/>
        </p:blipFill>
        <p:spPr>
          <a:xfrm>
            <a:off x="182562" y="1426039"/>
            <a:ext cx="5213609" cy="3812306"/>
          </a:xfrm>
          <a:prstGeom prst="rect">
            <a:avLst/>
          </a:prstGeom>
        </p:spPr>
      </p:pic>
      <p:pic>
        <p:nvPicPr>
          <p:cNvPr id="7" name="Picture 6">
            <a:extLst>
              <a:ext uri="{FF2B5EF4-FFF2-40B4-BE49-F238E27FC236}">
                <a16:creationId xmlns:a16="http://schemas.microsoft.com/office/drawing/2014/main" id="{47BDDB04-4658-4175-9FDE-D7860F4FD8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8209" y="2162578"/>
            <a:ext cx="3313229" cy="1984336"/>
          </a:xfrm>
          <a:prstGeom prst="rect">
            <a:avLst/>
          </a:prstGeom>
        </p:spPr>
      </p:pic>
    </p:spTree>
    <p:extLst>
      <p:ext uri="{BB962C8B-B14F-4D97-AF65-F5344CB8AC3E}">
        <p14:creationId xmlns:p14="http://schemas.microsoft.com/office/powerpoint/2010/main" val="322410885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67">
            <a:extLst>
              <a:ext uri="{FF2B5EF4-FFF2-40B4-BE49-F238E27FC236}">
                <a16:creationId xmlns:a16="http://schemas.microsoft.com/office/drawing/2014/main" id="{82BD99A5-076B-4524-A721-71EDE1DD8F01}"/>
              </a:ext>
            </a:extLst>
          </p:cNvPr>
          <p:cNvSpPr>
            <a:spLocks noGrp="1" noChangeArrowheads="1"/>
          </p:cNvSpPr>
          <p:nvPr>
            <p:ph type="ctrTitle"/>
          </p:nvPr>
        </p:nvSpPr>
        <p:spPr>
          <a:xfrm rot="10800000" flipV="1">
            <a:off x="3229896" y="454509"/>
            <a:ext cx="2132524" cy="3015753"/>
          </a:xfrm>
        </p:spPr>
        <p:txBody>
          <a:bodyPr/>
          <a:lstStyle/>
          <a:p>
            <a:pPr algn="ctr" eaLnBrk="1" hangingPunct="1"/>
            <a:r>
              <a:rPr lang="en-GB" altLang="en-US" sz="4000" b="0" dirty="0">
                <a:solidFill>
                  <a:schemeClr val="tx1"/>
                </a:solidFill>
              </a:rPr>
              <a:t>Examples of NDT carried out within</a:t>
            </a:r>
            <a:br>
              <a:rPr lang="en-GB" altLang="en-US" sz="4000" b="0" dirty="0">
                <a:solidFill>
                  <a:schemeClr val="tx1"/>
                </a:solidFill>
              </a:rPr>
            </a:br>
            <a:r>
              <a:rPr lang="en-GB" altLang="en-US" sz="4000" b="0" dirty="0">
                <a:solidFill>
                  <a:schemeClr val="tx1"/>
                </a:solidFill>
              </a:rPr>
              <a:t> the MOD</a:t>
            </a:r>
          </a:p>
        </p:txBody>
      </p:sp>
      <p:pic>
        <p:nvPicPr>
          <p:cNvPr id="8195" name="Picture 1">
            <a:extLst>
              <a:ext uri="{FF2B5EF4-FFF2-40B4-BE49-F238E27FC236}">
                <a16:creationId xmlns:a16="http://schemas.microsoft.com/office/drawing/2014/main" id="{C006C3CF-03A6-427D-9CE1-00A404E5B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4">
            <a:extLst>
              <a:ext uri="{FF2B5EF4-FFF2-40B4-BE49-F238E27FC236}">
                <a16:creationId xmlns:a16="http://schemas.microsoft.com/office/drawing/2014/main" id="{7A96EF23-7238-4ABA-A671-A6DDD94F372F}"/>
              </a:ext>
            </a:extLst>
          </p:cNvPr>
          <p:cNvGrpSpPr>
            <a:grpSpLocks/>
          </p:cNvGrpSpPr>
          <p:nvPr/>
        </p:nvGrpSpPr>
        <p:grpSpPr bwMode="auto">
          <a:xfrm>
            <a:off x="53975" y="5876925"/>
            <a:ext cx="5132388" cy="841375"/>
            <a:chOff x="53652" y="5877269"/>
            <a:chExt cx="5132993" cy="841321"/>
          </a:xfrm>
        </p:grpSpPr>
        <p:pic>
          <p:nvPicPr>
            <p:cNvPr id="8198" name="Picture 5">
              <a:extLst>
                <a:ext uri="{FF2B5EF4-FFF2-40B4-BE49-F238E27FC236}">
                  <a16:creationId xmlns:a16="http://schemas.microsoft.com/office/drawing/2014/main" id="{461A9F2C-9A63-4C40-AD9A-5998534DF1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a:extLst>
                <a:ext uri="{FF2B5EF4-FFF2-40B4-BE49-F238E27FC236}">
                  <a16:creationId xmlns:a16="http://schemas.microsoft.com/office/drawing/2014/main" id="{BB185CB8-73E5-473F-BFBF-ECA946B1A3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a:extLst>
                <a:ext uri="{FF2B5EF4-FFF2-40B4-BE49-F238E27FC236}">
                  <a16:creationId xmlns:a16="http://schemas.microsoft.com/office/drawing/2014/main" id="{519290C3-40F9-44A1-9D25-09205F98B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a:extLst>
                <a:ext uri="{FF2B5EF4-FFF2-40B4-BE49-F238E27FC236}">
                  <a16:creationId xmlns:a16="http://schemas.microsoft.com/office/drawing/2014/main" id="{7DCD9F6D-BFB7-4604-8FDD-6E4BAB84480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7ECF237B-6F85-46D5-B3C1-ED0D070B548F}"/>
              </a:ext>
            </a:extLst>
          </p:cNvPr>
          <p:cNvSpPr txBox="1"/>
          <p:nvPr/>
        </p:nvSpPr>
        <p:spPr>
          <a:xfrm>
            <a:off x="1124857" y="1731554"/>
            <a:ext cx="6556707"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Arial"/>
                <a:ea typeface="+mn-ea"/>
                <a:cs typeface="Arial"/>
              </a:rPr>
              <a:t> </a:t>
            </a:r>
            <a:endParaRPr kumimoji="0" lang="en-US" sz="2400" b="0" i="0" u="none" strike="noStrike" kern="0" cap="none" spc="0" normalizeH="0" baseline="0" noProof="0" dirty="0">
              <a:ln>
                <a:noFill/>
              </a:ln>
              <a:solidFill>
                <a:srgbClr val="FFFFFF"/>
              </a:solidFill>
              <a:effectLst/>
              <a:uLnTx/>
              <a:uFillTx/>
              <a:latin typeface="Arial"/>
              <a:ea typeface="+mn-ea"/>
              <a:cs typeface="Arial"/>
            </a:endParaRPr>
          </a:p>
        </p:txBody>
      </p:sp>
      <p:pic>
        <p:nvPicPr>
          <p:cNvPr id="3" name="Picture 2" descr="A picture containing text, indoor, floor&#10;&#10;Description automatically generated">
            <a:extLst>
              <a:ext uri="{FF2B5EF4-FFF2-40B4-BE49-F238E27FC236}">
                <a16:creationId xmlns:a16="http://schemas.microsoft.com/office/drawing/2014/main" id="{60EF4A09-767D-4AA3-88BC-F0EC7D6A5F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934" y="1572314"/>
            <a:ext cx="3171301" cy="4228401"/>
          </a:xfrm>
          <a:prstGeom prst="rect">
            <a:avLst/>
          </a:prstGeom>
        </p:spPr>
      </p:pic>
      <p:pic>
        <p:nvPicPr>
          <p:cNvPr id="5" name="Picture 4" descr="A picture containing indoor, building, ceiling&#10;&#10;Description automatically generated">
            <a:extLst>
              <a:ext uri="{FF2B5EF4-FFF2-40B4-BE49-F238E27FC236}">
                <a16:creationId xmlns:a16="http://schemas.microsoft.com/office/drawing/2014/main" id="{F8C181EA-C7BE-47EA-A316-C9A8CCE2E8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7477" y="1572313"/>
            <a:ext cx="3171301" cy="4228401"/>
          </a:xfrm>
          <a:prstGeom prst="rect">
            <a:avLst/>
          </a:prstGeom>
        </p:spPr>
      </p:pic>
    </p:spTree>
    <p:extLst>
      <p:ext uri="{BB962C8B-B14F-4D97-AF65-F5344CB8AC3E}">
        <p14:creationId xmlns:p14="http://schemas.microsoft.com/office/powerpoint/2010/main" val="206481049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67">
            <a:extLst>
              <a:ext uri="{FF2B5EF4-FFF2-40B4-BE49-F238E27FC236}">
                <a16:creationId xmlns:a16="http://schemas.microsoft.com/office/drawing/2014/main" id="{82BD99A5-076B-4524-A721-71EDE1DD8F01}"/>
              </a:ext>
            </a:extLst>
          </p:cNvPr>
          <p:cNvSpPr>
            <a:spLocks noGrp="1" noChangeArrowheads="1"/>
          </p:cNvSpPr>
          <p:nvPr>
            <p:ph type="ctrTitle"/>
          </p:nvPr>
        </p:nvSpPr>
        <p:spPr>
          <a:xfrm rot="10800000" flipV="1">
            <a:off x="3229896" y="454509"/>
            <a:ext cx="2132524" cy="3015753"/>
          </a:xfrm>
        </p:spPr>
        <p:txBody>
          <a:bodyPr/>
          <a:lstStyle/>
          <a:p>
            <a:pPr algn="ctr" eaLnBrk="1" hangingPunct="1"/>
            <a:r>
              <a:rPr lang="en-GB" altLang="en-US" sz="4000" b="0" dirty="0">
                <a:solidFill>
                  <a:schemeClr val="tx1"/>
                </a:solidFill>
              </a:rPr>
              <a:t>Examples of NDT carried out within</a:t>
            </a:r>
            <a:br>
              <a:rPr lang="en-GB" altLang="en-US" sz="4000" b="0" dirty="0">
                <a:solidFill>
                  <a:schemeClr val="tx1"/>
                </a:solidFill>
              </a:rPr>
            </a:br>
            <a:r>
              <a:rPr lang="en-GB" altLang="en-US" sz="4000" b="0" dirty="0">
                <a:solidFill>
                  <a:schemeClr val="tx1"/>
                </a:solidFill>
              </a:rPr>
              <a:t> the MOD</a:t>
            </a:r>
          </a:p>
        </p:txBody>
      </p:sp>
      <p:pic>
        <p:nvPicPr>
          <p:cNvPr id="8195" name="Picture 1">
            <a:extLst>
              <a:ext uri="{FF2B5EF4-FFF2-40B4-BE49-F238E27FC236}">
                <a16:creationId xmlns:a16="http://schemas.microsoft.com/office/drawing/2014/main" id="{C006C3CF-03A6-427D-9CE1-00A404E5B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4">
            <a:extLst>
              <a:ext uri="{FF2B5EF4-FFF2-40B4-BE49-F238E27FC236}">
                <a16:creationId xmlns:a16="http://schemas.microsoft.com/office/drawing/2014/main" id="{7A96EF23-7238-4ABA-A671-A6DDD94F372F}"/>
              </a:ext>
            </a:extLst>
          </p:cNvPr>
          <p:cNvGrpSpPr>
            <a:grpSpLocks/>
          </p:cNvGrpSpPr>
          <p:nvPr/>
        </p:nvGrpSpPr>
        <p:grpSpPr bwMode="auto">
          <a:xfrm>
            <a:off x="53975" y="5876925"/>
            <a:ext cx="5132388" cy="841375"/>
            <a:chOff x="53652" y="5877269"/>
            <a:chExt cx="5132993" cy="841321"/>
          </a:xfrm>
        </p:grpSpPr>
        <p:pic>
          <p:nvPicPr>
            <p:cNvPr id="8198" name="Picture 5">
              <a:extLst>
                <a:ext uri="{FF2B5EF4-FFF2-40B4-BE49-F238E27FC236}">
                  <a16:creationId xmlns:a16="http://schemas.microsoft.com/office/drawing/2014/main" id="{461A9F2C-9A63-4C40-AD9A-5998534DF1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a:extLst>
                <a:ext uri="{FF2B5EF4-FFF2-40B4-BE49-F238E27FC236}">
                  <a16:creationId xmlns:a16="http://schemas.microsoft.com/office/drawing/2014/main" id="{BB185CB8-73E5-473F-BFBF-ECA946B1A3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a:extLst>
                <a:ext uri="{FF2B5EF4-FFF2-40B4-BE49-F238E27FC236}">
                  <a16:creationId xmlns:a16="http://schemas.microsoft.com/office/drawing/2014/main" id="{519290C3-40F9-44A1-9D25-09205F98B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a:extLst>
                <a:ext uri="{FF2B5EF4-FFF2-40B4-BE49-F238E27FC236}">
                  <a16:creationId xmlns:a16="http://schemas.microsoft.com/office/drawing/2014/main" id="{7DCD9F6D-BFB7-4604-8FDD-6E4BAB84480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7ECF237B-6F85-46D5-B3C1-ED0D070B548F}"/>
              </a:ext>
            </a:extLst>
          </p:cNvPr>
          <p:cNvSpPr txBox="1"/>
          <p:nvPr/>
        </p:nvSpPr>
        <p:spPr>
          <a:xfrm>
            <a:off x="1124857" y="1731554"/>
            <a:ext cx="6556707"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Arial"/>
                <a:ea typeface="+mn-ea"/>
                <a:cs typeface="Arial"/>
              </a:rPr>
              <a:t> </a:t>
            </a:r>
            <a:endParaRPr kumimoji="0" lang="en-US" sz="2400" b="0" i="0" u="none" strike="noStrike" kern="0" cap="none" spc="0" normalizeH="0" baseline="0" noProof="0" dirty="0">
              <a:ln>
                <a:noFill/>
              </a:ln>
              <a:solidFill>
                <a:srgbClr val="FFFFFF"/>
              </a:solidFill>
              <a:effectLst/>
              <a:uLnTx/>
              <a:uFillTx/>
              <a:latin typeface="Arial"/>
              <a:ea typeface="+mn-ea"/>
              <a:cs typeface="Arial"/>
            </a:endParaRPr>
          </a:p>
        </p:txBody>
      </p:sp>
      <p:pic>
        <p:nvPicPr>
          <p:cNvPr id="2" name="Picture 1">
            <a:extLst>
              <a:ext uri="{FF2B5EF4-FFF2-40B4-BE49-F238E27FC236}">
                <a16:creationId xmlns:a16="http://schemas.microsoft.com/office/drawing/2014/main" id="{C04F4B90-0AFD-4B59-B631-D28010F8130F}"/>
              </a:ext>
            </a:extLst>
          </p:cNvPr>
          <p:cNvPicPr>
            <a:picLocks noChangeAspect="1"/>
          </p:cNvPicPr>
          <p:nvPr/>
        </p:nvPicPr>
        <p:blipFill>
          <a:blip r:embed="rId8"/>
          <a:stretch>
            <a:fillRect/>
          </a:stretch>
        </p:blipFill>
        <p:spPr>
          <a:xfrm>
            <a:off x="1573677" y="1702191"/>
            <a:ext cx="5417934" cy="4063451"/>
          </a:xfrm>
          <a:prstGeom prst="rect">
            <a:avLst/>
          </a:prstGeom>
        </p:spPr>
      </p:pic>
    </p:spTree>
    <p:extLst>
      <p:ext uri="{BB962C8B-B14F-4D97-AF65-F5344CB8AC3E}">
        <p14:creationId xmlns:p14="http://schemas.microsoft.com/office/powerpoint/2010/main" val="41750396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67">
            <a:extLst>
              <a:ext uri="{FF2B5EF4-FFF2-40B4-BE49-F238E27FC236}">
                <a16:creationId xmlns:a16="http://schemas.microsoft.com/office/drawing/2014/main" id="{F56DF5DC-1C54-40B7-9595-4347DEDC75FC}"/>
              </a:ext>
            </a:extLst>
          </p:cNvPr>
          <p:cNvSpPr>
            <a:spLocks noGrp="1" noChangeArrowheads="1"/>
          </p:cNvSpPr>
          <p:nvPr>
            <p:ph type="ctrTitle"/>
          </p:nvPr>
        </p:nvSpPr>
        <p:spPr>
          <a:xfrm>
            <a:off x="3395103" y="477838"/>
            <a:ext cx="2380780" cy="646331"/>
          </a:xfrm>
        </p:spPr>
        <p:txBody>
          <a:bodyPr/>
          <a:lstStyle/>
          <a:p>
            <a:pPr algn="ctr" eaLnBrk="1" hangingPunct="1"/>
            <a:r>
              <a:rPr lang="en-GB" altLang="en-US" sz="4000" b="0" dirty="0">
                <a:solidFill>
                  <a:schemeClr val="tx1"/>
                </a:solidFill>
              </a:rPr>
              <a:t>Summary</a:t>
            </a:r>
          </a:p>
        </p:txBody>
      </p:sp>
      <p:pic>
        <p:nvPicPr>
          <p:cNvPr id="10243" name="Picture 1">
            <a:extLst>
              <a:ext uri="{FF2B5EF4-FFF2-40B4-BE49-F238E27FC236}">
                <a16:creationId xmlns:a16="http://schemas.microsoft.com/office/drawing/2014/main" id="{A6AC684E-C655-4BC6-B475-0C404684FE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3">
            <a:extLst>
              <a:ext uri="{FF2B5EF4-FFF2-40B4-BE49-F238E27FC236}">
                <a16:creationId xmlns:a16="http://schemas.microsoft.com/office/drawing/2014/main" id="{860FAA10-AA0E-495B-87EC-FC5D153C1340}"/>
              </a:ext>
            </a:extLst>
          </p:cNvPr>
          <p:cNvGrpSpPr>
            <a:grpSpLocks/>
          </p:cNvGrpSpPr>
          <p:nvPr/>
        </p:nvGrpSpPr>
        <p:grpSpPr bwMode="auto">
          <a:xfrm>
            <a:off x="53975" y="5876925"/>
            <a:ext cx="5132388" cy="841375"/>
            <a:chOff x="53652" y="5877269"/>
            <a:chExt cx="5132993" cy="841321"/>
          </a:xfrm>
        </p:grpSpPr>
        <p:pic>
          <p:nvPicPr>
            <p:cNvPr id="10246" name="Picture 4">
              <a:extLst>
                <a:ext uri="{FF2B5EF4-FFF2-40B4-BE49-F238E27FC236}">
                  <a16:creationId xmlns:a16="http://schemas.microsoft.com/office/drawing/2014/main" id="{625AECAD-187A-4493-A603-8EA3B315AD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a:extLst>
                <a:ext uri="{FF2B5EF4-FFF2-40B4-BE49-F238E27FC236}">
                  <a16:creationId xmlns:a16="http://schemas.microsoft.com/office/drawing/2014/main" id="{55E445F1-8FF5-4D09-A368-9231B1922D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6">
              <a:extLst>
                <a:ext uri="{FF2B5EF4-FFF2-40B4-BE49-F238E27FC236}">
                  <a16:creationId xmlns:a16="http://schemas.microsoft.com/office/drawing/2014/main" id="{58DBBA4D-4950-4984-B6CF-0EF5C42D0FA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7">
              <a:extLst>
                <a:ext uri="{FF2B5EF4-FFF2-40B4-BE49-F238E27FC236}">
                  <a16:creationId xmlns:a16="http://schemas.microsoft.com/office/drawing/2014/main" id="{4FEF3C73-FD15-4927-AF6B-7E5B8AAB05C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5" name="Content Placeholder 2">
            <a:extLst>
              <a:ext uri="{FF2B5EF4-FFF2-40B4-BE49-F238E27FC236}">
                <a16:creationId xmlns:a16="http://schemas.microsoft.com/office/drawing/2014/main" id="{98682069-904F-4163-9DE2-828C901085F5}"/>
              </a:ext>
            </a:extLst>
          </p:cNvPr>
          <p:cNvSpPr txBox="1">
            <a:spLocks/>
          </p:cNvSpPr>
          <p:nvPr/>
        </p:nvSpPr>
        <p:spPr bwMode="auto">
          <a:xfrm>
            <a:off x="715963" y="1327150"/>
            <a:ext cx="5807075"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9pPr>
          </a:lstStyle>
          <a:p>
            <a:pPr eaLnBrk="1" hangingPunct="1">
              <a:buFontTx/>
              <a:buNone/>
            </a:pPr>
            <a:endParaRPr lang="en-GB" altLang="en-US" sz="2000" b="1" dirty="0">
              <a:latin typeface="Arial"/>
              <a:cs typeface="Arial"/>
            </a:endParaRPr>
          </a:p>
          <a:p>
            <a:pPr eaLnBrk="1" hangingPunct="1">
              <a:buNone/>
            </a:pPr>
            <a:endParaRPr lang="en-GB" altLang="en-US" sz="1600"/>
          </a:p>
        </p:txBody>
      </p:sp>
      <p:sp>
        <p:nvSpPr>
          <p:cNvPr id="2" name="TextBox 1">
            <a:extLst>
              <a:ext uri="{FF2B5EF4-FFF2-40B4-BE49-F238E27FC236}">
                <a16:creationId xmlns:a16="http://schemas.microsoft.com/office/drawing/2014/main" id="{67E2C235-C677-4B93-992B-F664875DDE4E}"/>
              </a:ext>
            </a:extLst>
          </p:cNvPr>
          <p:cNvSpPr txBox="1"/>
          <p:nvPr/>
        </p:nvSpPr>
        <p:spPr>
          <a:xfrm>
            <a:off x="716029" y="1330037"/>
            <a:ext cx="771194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Arial"/>
              </a:rPr>
              <a:t>Basic construct of the MOD Air Command NDT specialisation</a:t>
            </a:r>
          </a:p>
          <a:p>
            <a:endParaRPr lang="en-GB" dirty="0">
              <a:latin typeface="Arial"/>
              <a:cs typeface="Arial"/>
            </a:endParaRPr>
          </a:p>
          <a:p>
            <a:r>
              <a:rPr lang="en-GB" dirty="0">
                <a:latin typeface="Arial"/>
                <a:cs typeface="Arial"/>
              </a:rPr>
              <a:t>Form 7</a:t>
            </a:r>
          </a:p>
          <a:p>
            <a:endParaRPr lang="en-GB" dirty="0">
              <a:latin typeface="Arial"/>
              <a:cs typeface="Arial"/>
            </a:endParaRPr>
          </a:p>
          <a:p>
            <a:r>
              <a:rPr lang="en-GB" dirty="0">
                <a:latin typeface="Arial"/>
                <a:cs typeface="Arial"/>
              </a:rPr>
              <a:t>A brief overview of:</a:t>
            </a:r>
          </a:p>
          <a:p>
            <a:endParaRPr lang="en-GB" dirty="0">
              <a:latin typeface="Arial"/>
              <a:cs typeface="Arial"/>
            </a:endParaRPr>
          </a:p>
          <a:p>
            <a:r>
              <a:rPr lang="en-GB" dirty="0">
                <a:latin typeface="Arial"/>
                <a:cs typeface="Arial"/>
              </a:rPr>
              <a:t>Provisional Work Instructions</a:t>
            </a:r>
          </a:p>
          <a:p>
            <a:r>
              <a:rPr lang="en-GB" dirty="0">
                <a:latin typeface="Arial"/>
                <a:cs typeface="Arial"/>
              </a:rPr>
              <a:t>&amp;</a:t>
            </a:r>
          </a:p>
          <a:p>
            <a:r>
              <a:rPr lang="en-GB" dirty="0">
                <a:latin typeface="Arial"/>
                <a:cs typeface="Arial"/>
              </a:rPr>
              <a:t>Formal NDT requests</a:t>
            </a:r>
          </a:p>
          <a:p>
            <a:pPr marL="285750" indent="-285750">
              <a:buFont typeface="Arial"/>
              <a:buChar char="•"/>
            </a:pPr>
            <a:endParaRPr lang="en-GB" dirty="0">
              <a:latin typeface="Arial"/>
              <a:cs typeface="Arial"/>
            </a:endParaRPr>
          </a:p>
          <a:p>
            <a:pPr marL="285750" indent="-285750">
              <a:buFont typeface="Arial"/>
              <a:buChar char="•"/>
            </a:pPr>
            <a:endParaRPr lang="en-GB" dirty="0">
              <a:latin typeface="Arial"/>
              <a:cs typeface="Arial"/>
            </a:endParaRPr>
          </a:p>
        </p:txBody>
      </p:sp>
    </p:spTree>
    <p:extLst>
      <p:ext uri="{BB962C8B-B14F-4D97-AF65-F5344CB8AC3E}">
        <p14:creationId xmlns:p14="http://schemas.microsoft.com/office/powerpoint/2010/main" val="40598090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67">
            <a:extLst>
              <a:ext uri="{FF2B5EF4-FFF2-40B4-BE49-F238E27FC236}">
                <a16:creationId xmlns:a16="http://schemas.microsoft.com/office/drawing/2014/main" id="{57C577D5-8B03-46C7-A2F8-77611637BD0B}"/>
              </a:ext>
            </a:extLst>
          </p:cNvPr>
          <p:cNvSpPr>
            <a:spLocks noGrp="1" noChangeArrowheads="1"/>
          </p:cNvSpPr>
          <p:nvPr>
            <p:ph type="ctrTitle"/>
          </p:nvPr>
        </p:nvSpPr>
        <p:spPr>
          <a:xfrm>
            <a:off x="1946120" y="1522867"/>
            <a:ext cx="5251759" cy="2197525"/>
          </a:xfrm>
        </p:spPr>
        <p:txBody>
          <a:bodyPr/>
          <a:lstStyle/>
          <a:p>
            <a:pPr algn="ctr" eaLnBrk="1" hangingPunct="1"/>
            <a:r>
              <a:rPr lang="en-GB" altLang="en-US" sz="4000" b="0" dirty="0">
                <a:solidFill>
                  <a:schemeClr val="tx1"/>
                </a:solidFill>
              </a:rPr>
              <a:t>REFERENCES USED</a:t>
            </a:r>
            <a:br>
              <a:rPr lang="en-GB" altLang="en-US" sz="4000" b="0" dirty="0">
                <a:solidFill>
                  <a:schemeClr val="tx1"/>
                </a:solidFill>
              </a:rPr>
            </a:br>
            <a:br>
              <a:rPr lang="en-GB" altLang="en-US" sz="1400" b="0" dirty="0"/>
            </a:br>
            <a:r>
              <a:rPr lang="en-GB" altLang="en-US" sz="1400" b="0" dirty="0">
                <a:solidFill>
                  <a:schemeClr val="tx1"/>
                </a:solidFill>
              </a:rPr>
              <a:t>Any  further information can be sought by visiting</a:t>
            </a:r>
            <a:br>
              <a:rPr lang="en-GB" altLang="en-US" sz="1400" b="0" dirty="0">
                <a:solidFill>
                  <a:schemeClr val="tx1"/>
                </a:solidFill>
              </a:rPr>
            </a:br>
            <a:br>
              <a:rPr lang="en-GB" altLang="en-US" sz="1400" b="0" dirty="0">
                <a:solidFill>
                  <a:schemeClr val="tx1"/>
                </a:solidFill>
              </a:rPr>
            </a:br>
            <a:r>
              <a:rPr lang="en-GB" altLang="en-US" sz="1400" b="0" dirty="0">
                <a:solidFill>
                  <a:schemeClr val="tx1"/>
                </a:solidFill>
              </a:rPr>
              <a:t> </a:t>
            </a:r>
            <a:r>
              <a:rPr lang="en-GB" sz="1400" b="0" dirty="0">
                <a:hlinkClick r:id="rId2"/>
              </a:rPr>
              <a:t>JAP(D)</a:t>
            </a:r>
            <a:r>
              <a:rPr lang="en-GB" sz="1400" b="0" dirty="0">
                <a:hlinkClick r:id="rId2">
                  <a:extLst>
                    <a:ext uri="{A12FA001-AC4F-418D-AE19-62706E023703}">
                      <ahyp:hlinkClr xmlns:ahyp="http://schemas.microsoft.com/office/drawing/2018/hyperlinkcolor" val="tx"/>
                    </a:ext>
                  </a:extLst>
                </a:hlinkClick>
              </a:rPr>
              <a:t>100A-4179</a:t>
            </a:r>
            <a:r>
              <a:rPr lang="en-GB" altLang="en-US" sz="1400" b="0" dirty="0">
                <a:solidFill>
                  <a:schemeClr val="tx1"/>
                </a:solidFill>
              </a:rPr>
              <a:t>, </a:t>
            </a:r>
            <a:br>
              <a:rPr lang="en-GB" altLang="en-US" sz="1400" b="0" dirty="0">
                <a:solidFill>
                  <a:schemeClr val="tx1"/>
                </a:solidFill>
              </a:rPr>
            </a:br>
            <a:r>
              <a:rPr lang="en-GB" altLang="en-US" sz="1400" b="0" dirty="0">
                <a:solidFill>
                  <a:schemeClr val="tx1"/>
                </a:solidFill>
              </a:rPr>
              <a:t> </a:t>
            </a:r>
            <a:br>
              <a:rPr lang="en-GB" altLang="en-US" sz="1400" b="0" dirty="0">
                <a:solidFill>
                  <a:schemeClr val="tx1"/>
                </a:solidFill>
              </a:rPr>
            </a:br>
            <a:r>
              <a:rPr lang="en-GB" altLang="en-US" sz="1400" b="0" dirty="0">
                <a:solidFill>
                  <a:schemeClr val="tx1"/>
                </a:solidFill>
              </a:rPr>
              <a:t>71 Sqn Order Book </a:t>
            </a:r>
            <a:r>
              <a:rPr lang="en-GB" sz="1400" b="0" dirty="0">
                <a:solidFill>
                  <a:schemeClr val="tx1"/>
                </a:solidFill>
                <a:ea typeface="+mj-lt"/>
                <a:cs typeface="+mj-lt"/>
                <a:hlinkClick r:id="rId3">
                  <a:extLst>
                    <a:ext uri="{A12FA001-AC4F-418D-AE19-62706E023703}">
                      <ahyp:hlinkClr xmlns:ahyp="http://schemas.microsoft.com/office/drawing/2018/hyperlinkcolor" val="tx"/>
                    </a:ext>
                  </a:extLst>
                </a:hlinkClick>
              </a:rPr>
              <a:t>2-1-3-6</a:t>
            </a:r>
            <a:r>
              <a:rPr lang="en-GB" altLang="en-US" sz="1400" b="0" dirty="0">
                <a:solidFill>
                  <a:schemeClr val="tx1"/>
                </a:solidFill>
              </a:rPr>
              <a:t> and</a:t>
            </a:r>
            <a:r>
              <a:rPr lang="en-GB" altLang="en-US" sz="1400" b="0" dirty="0">
                <a:solidFill>
                  <a:schemeClr val="tx1"/>
                </a:solidFill>
                <a:hlinkClick r:id="rId4">
                  <a:extLst>
                    <a:ext uri="{A12FA001-AC4F-418D-AE19-62706E023703}">
                      <ahyp:hlinkClr xmlns:ahyp="http://schemas.microsoft.com/office/drawing/2018/hyperlinkcolor" val="tx"/>
                    </a:ext>
                  </a:extLst>
                </a:hlinkClick>
              </a:rPr>
              <a:t> 2-1-3-7</a:t>
            </a:r>
            <a:r>
              <a:rPr lang="en-GB" altLang="en-US" sz="1400" b="0" dirty="0">
                <a:solidFill>
                  <a:schemeClr val="tx1"/>
                </a:solidFill>
              </a:rPr>
              <a:t>.</a:t>
            </a:r>
            <a:br>
              <a:rPr lang="en-GB" altLang="en-US" sz="1400" b="0" dirty="0">
                <a:solidFill>
                  <a:schemeClr val="tx1"/>
                </a:solidFill>
              </a:rPr>
            </a:br>
            <a:br>
              <a:rPr lang="en-GB" altLang="en-US" sz="1400" b="0" dirty="0">
                <a:solidFill>
                  <a:schemeClr val="tx1"/>
                </a:solidFill>
              </a:rPr>
            </a:br>
            <a:r>
              <a:rPr lang="en-GB" altLang="en-US" sz="1400" b="0" dirty="0">
                <a:solidFill>
                  <a:schemeClr val="tx1"/>
                </a:solidFill>
              </a:rPr>
              <a:t>MAM-P</a:t>
            </a:r>
          </a:p>
        </p:txBody>
      </p:sp>
      <p:pic>
        <p:nvPicPr>
          <p:cNvPr id="13315" name="Picture 1">
            <a:extLst>
              <a:ext uri="{FF2B5EF4-FFF2-40B4-BE49-F238E27FC236}">
                <a16:creationId xmlns:a16="http://schemas.microsoft.com/office/drawing/2014/main" id="{F3D0FE8E-C6D0-47FE-917C-61A85C0FA2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Group 3">
            <a:extLst>
              <a:ext uri="{FF2B5EF4-FFF2-40B4-BE49-F238E27FC236}">
                <a16:creationId xmlns:a16="http://schemas.microsoft.com/office/drawing/2014/main" id="{F8D631E6-20CB-41E4-9D25-722834208C4A}"/>
              </a:ext>
            </a:extLst>
          </p:cNvPr>
          <p:cNvGrpSpPr>
            <a:grpSpLocks/>
          </p:cNvGrpSpPr>
          <p:nvPr/>
        </p:nvGrpSpPr>
        <p:grpSpPr bwMode="auto">
          <a:xfrm>
            <a:off x="53975" y="5876925"/>
            <a:ext cx="5132388" cy="841375"/>
            <a:chOff x="53652" y="5877269"/>
            <a:chExt cx="5132993" cy="841321"/>
          </a:xfrm>
        </p:grpSpPr>
        <p:pic>
          <p:nvPicPr>
            <p:cNvPr id="13319" name="Picture 4">
              <a:extLst>
                <a:ext uri="{FF2B5EF4-FFF2-40B4-BE49-F238E27FC236}">
                  <a16:creationId xmlns:a16="http://schemas.microsoft.com/office/drawing/2014/main" id="{A21EC7E6-BF44-443E-81F4-E40D12D3D4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a:extLst>
                <a:ext uri="{FF2B5EF4-FFF2-40B4-BE49-F238E27FC236}">
                  <a16:creationId xmlns:a16="http://schemas.microsoft.com/office/drawing/2014/main" id="{2208EC73-EBC6-46EB-B7CF-BA74BFF3FB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6">
              <a:extLst>
                <a:ext uri="{FF2B5EF4-FFF2-40B4-BE49-F238E27FC236}">
                  <a16:creationId xmlns:a16="http://schemas.microsoft.com/office/drawing/2014/main" id="{7F40A67E-ABAD-48AE-A94C-48879480966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7">
              <a:extLst>
                <a:ext uri="{FF2B5EF4-FFF2-40B4-BE49-F238E27FC236}">
                  <a16:creationId xmlns:a16="http://schemas.microsoft.com/office/drawing/2014/main" id="{6B07ABDB-D8AA-4F2F-9582-C45166431A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5" descr="\\Wit1\rootfs1\JohnsonM143\42ESW-XO\71 squadron no bg.png">
            <a:extLst>
              <a:ext uri="{FF2B5EF4-FFF2-40B4-BE49-F238E27FC236}">
                <a16:creationId xmlns:a16="http://schemas.microsoft.com/office/drawing/2014/main" id="{1D998516-6167-4618-9268-AE8188989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20" y="2162077"/>
            <a:ext cx="2232025"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2" name="Group 8">
            <a:extLst>
              <a:ext uri="{FF2B5EF4-FFF2-40B4-BE49-F238E27FC236}">
                <a16:creationId xmlns:a16="http://schemas.microsoft.com/office/drawing/2014/main" id="{4A477E96-E2E6-458F-BFB0-95ACDCCC6698}"/>
              </a:ext>
            </a:extLst>
          </p:cNvPr>
          <p:cNvGrpSpPr>
            <a:grpSpLocks/>
          </p:cNvGrpSpPr>
          <p:nvPr/>
        </p:nvGrpSpPr>
        <p:grpSpPr bwMode="auto">
          <a:xfrm>
            <a:off x="53975" y="5876925"/>
            <a:ext cx="5132388" cy="841375"/>
            <a:chOff x="53652" y="5877269"/>
            <a:chExt cx="5132993" cy="841321"/>
          </a:xfrm>
        </p:grpSpPr>
        <p:pic>
          <p:nvPicPr>
            <p:cNvPr id="14343" name="Picture 9">
              <a:extLst>
                <a:ext uri="{FF2B5EF4-FFF2-40B4-BE49-F238E27FC236}">
                  <a16:creationId xmlns:a16="http://schemas.microsoft.com/office/drawing/2014/main" id="{5A05E342-2B7A-4D15-8F4D-8018AF75A2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a:extLst>
                <a:ext uri="{FF2B5EF4-FFF2-40B4-BE49-F238E27FC236}">
                  <a16:creationId xmlns:a16="http://schemas.microsoft.com/office/drawing/2014/main" id="{BB35F848-0EE0-4274-BC48-F64C0FFC83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a:extLst>
                <a:ext uri="{FF2B5EF4-FFF2-40B4-BE49-F238E27FC236}">
                  <a16:creationId xmlns:a16="http://schemas.microsoft.com/office/drawing/2014/main" id="{5407E4D2-4087-48FB-9CDB-721BC84670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2">
              <a:extLst>
                <a:ext uri="{FF2B5EF4-FFF2-40B4-BE49-F238E27FC236}">
                  <a16:creationId xmlns:a16="http://schemas.microsoft.com/office/drawing/2014/main" id="{0450D2CD-7C14-43DB-87EC-3D909C6556D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4E121345-D280-43F2-8081-4F8BC38BA72B}"/>
              </a:ext>
            </a:extLst>
          </p:cNvPr>
          <p:cNvSpPr>
            <a:spLocks noGrp="1"/>
          </p:cNvSpPr>
          <p:nvPr>
            <p:ph type="ctrTitle"/>
          </p:nvPr>
        </p:nvSpPr>
        <p:spPr>
          <a:xfrm>
            <a:off x="2828579" y="1325562"/>
            <a:ext cx="4168129" cy="701731"/>
          </a:xfrm>
        </p:spPr>
        <p:txBody>
          <a:bodyPr/>
          <a:lstStyle/>
          <a:p>
            <a:r>
              <a:rPr lang="en-GB" dirty="0"/>
              <a:t>Any Questions</a:t>
            </a:r>
            <a:endParaRPr lang="en-US" dirty="0"/>
          </a:p>
        </p:txBody>
      </p:sp>
      <p:sp>
        <p:nvSpPr>
          <p:cNvPr id="3" name="Subtitle 2">
            <a:extLst>
              <a:ext uri="{FF2B5EF4-FFF2-40B4-BE49-F238E27FC236}">
                <a16:creationId xmlns:a16="http://schemas.microsoft.com/office/drawing/2014/main" id="{5C5D2011-B778-4C53-996F-41400BBF17CE}"/>
              </a:ext>
            </a:extLst>
          </p:cNvPr>
          <p:cNvSpPr>
            <a:spLocks noGrp="1"/>
          </p:cNvSpPr>
          <p:nvPr>
            <p:ph type="subTitle" idx="1"/>
          </p:nvPr>
        </p:nvSpPr>
        <p:spPr>
          <a:xfrm>
            <a:off x="2828579" y="2253796"/>
            <a:ext cx="4429125" cy="2234458"/>
          </a:xfrm>
        </p:spPr>
        <p:txBody>
          <a:bodyPr/>
          <a:lstStyle/>
          <a:p>
            <a:r>
              <a:rPr lang="en-GB" dirty="0"/>
              <a:t>Please contact </a:t>
            </a:r>
          </a:p>
          <a:p>
            <a:r>
              <a:rPr lang="en-GB" dirty="0">
                <a:hlinkClick r:id="rId8"/>
              </a:rPr>
              <a:t>Martin.dodd615@mod.gov.uk</a:t>
            </a:r>
            <a:endParaRPr lang="en-GB" dirty="0"/>
          </a:p>
          <a:p>
            <a:r>
              <a:rPr lang="en-GB" dirty="0"/>
              <a:t>Or</a:t>
            </a:r>
          </a:p>
          <a:p>
            <a:r>
              <a:rPr lang="en-GB" dirty="0">
                <a:hlinkClick r:id="rId9"/>
              </a:rPr>
              <a:t>doddmartin@hotmail.co.uk</a:t>
            </a:r>
            <a:endParaRPr lang="en-GB" dirty="0"/>
          </a:p>
          <a:p>
            <a:endParaRPr lang="en-US" dirty="0"/>
          </a:p>
        </p:txBody>
      </p:sp>
      <p:pic>
        <p:nvPicPr>
          <p:cNvPr id="4" name="Picture 3">
            <a:extLst>
              <a:ext uri="{FF2B5EF4-FFF2-40B4-BE49-F238E27FC236}">
                <a16:creationId xmlns:a16="http://schemas.microsoft.com/office/drawing/2014/main" id="{618089C8-2336-4A1E-A5AD-EBD7F7EC82C2}"/>
              </a:ext>
            </a:extLst>
          </p:cNvPr>
          <p:cNvPicPr>
            <a:picLocks noChangeAspect="1"/>
          </p:cNvPicPr>
          <p:nvPr/>
        </p:nvPicPr>
        <p:blipFill>
          <a:blip r:embed="rId10"/>
          <a:stretch>
            <a:fillRect/>
          </a:stretch>
        </p:blipFill>
        <p:spPr>
          <a:xfrm>
            <a:off x="741566" y="203581"/>
            <a:ext cx="1554932" cy="1882286"/>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67">
            <a:extLst>
              <a:ext uri="{FF2B5EF4-FFF2-40B4-BE49-F238E27FC236}">
                <a16:creationId xmlns:a16="http://schemas.microsoft.com/office/drawing/2014/main" id="{19BFC865-9F11-4984-9D15-1502B9F35BCF}"/>
              </a:ext>
            </a:extLst>
          </p:cNvPr>
          <p:cNvSpPr>
            <a:spLocks noGrp="1" noChangeArrowheads="1"/>
          </p:cNvSpPr>
          <p:nvPr>
            <p:ph type="ctrTitle"/>
          </p:nvPr>
        </p:nvSpPr>
        <p:spPr>
          <a:xfrm>
            <a:off x="769645" y="477838"/>
            <a:ext cx="7596951" cy="1089529"/>
          </a:xfrm>
        </p:spPr>
        <p:txBody>
          <a:bodyPr/>
          <a:lstStyle/>
          <a:p>
            <a:pPr algn="ctr" eaLnBrk="1" hangingPunct="1"/>
            <a:r>
              <a:rPr lang="en-GB" sz="4000" b="0" dirty="0">
                <a:solidFill>
                  <a:schemeClr val="tx1"/>
                </a:solidFill>
              </a:rPr>
              <a:t>Delivery of NDT within the MOD </a:t>
            </a:r>
            <a:br>
              <a:rPr lang="en-GB" sz="4000" b="0" dirty="0">
                <a:solidFill>
                  <a:schemeClr val="tx1"/>
                </a:solidFill>
              </a:rPr>
            </a:br>
            <a:r>
              <a:rPr lang="en-GB" sz="3200" b="0" dirty="0">
                <a:solidFill>
                  <a:schemeClr val="tx1"/>
                </a:solidFill>
              </a:rPr>
              <a:t>(Specifically Air Command)</a:t>
            </a:r>
            <a:endParaRPr lang="en-US" sz="3200" dirty="0">
              <a:solidFill>
                <a:schemeClr val="tx1"/>
              </a:solidFill>
            </a:endParaRPr>
          </a:p>
        </p:txBody>
      </p:sp>
      <p:pic>
        <p:nvPicPr>
          <p:cNvPr id="7171" name="Picture 1">
            <a:extLst>
              <a:ext uri="{FF2B5EF4-FFF2-40B4-BE49-F238E27FC236}">
                <a16:creationId xmlns:a16="http://schemas.microsoft.com/office/drawing/2014/main" id="{4B1DA948-24C5-43A7-9160-1BCA5C44BD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2" name="Group 5">
            <a:extLst>
              <a:ext uri="{FF2B5EF4-FFF2-40B4-BE49-F238E27FC236}">
                <a16:creationId xmlns:a16="http://schemas.microsoft.com/office/drawing/2014/main" id="{BBBACACE-9F42-46C7-8731-B03A87C0B97F}"/>
              </a:ext>
            </a:extLst>
          </p:cNvPr>
          <p:cNvGrpSpPr>
            <a:grpSpLocks/>
          </p:cNvGrpSpPr>
          <p:nvPr/>
        </p:nvGrpSpPr>
        <p:grpSpPr bwMode="auto">
          <a:xfrm>
            <a:off x="53975" y="5876925"/>
            <a:ext cx="5132388" cy="841375"/>
            <a:chOff x="53652" y="5877269"/>
            <a:chExt cx="5132993" cy="841321"/>
          </a:xfrm>
        </p:grpSpPr>
        <p:pic>
          <p:nvPicPr>
            <p:cNvPr id="7174" name="Picture 6">
              <a:extLst>
                <a:ext uri="{FF2B5EF4-FFF2-40B4-BE49-F238E27FC236}">
                  <a16:creationId xmlns:a16="http://schemas.microsoft.com/office/drawing/2014/main" id="{0386F411-792A-4EBA-929E-D41CA1E1E8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a:extLst>
                <a:ext uri="{FF2B5EF4-FFF2-40B4-BE49-F238E27FC236}">
                  <a16:creationId xmlns:a16="http://schemas.microsoft.com/office/drawing/2014/main" id="{BE0E4EE3-C88E-45A8-81D3-3B525FA69B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a:extLst>
                <a:ext uri="{FF2B5EF4-FFF2-40B4-BE49-F238E27FC236}">
                  <a16:creationId xmlns:a16="http://schemas.microsoft.com/office/drawing/2014/main" id="{321CFE98-0B9C-4423-8958-7806DC146E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a:extLst>
                <a:ext uri="{FF2B5EF4-FFF2-40B4-BE49-F238E27FC236}">
                  <a16:creationId xmlns:a16="http://schemas.microsoft.com/office/drawing/2014/main" id="{99A02645-4336-4327-89AA-BB656BB877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FA94765A-778E-4F23-8E60-D9936563EFEB}"/>
              </a:ext>
            </a:extLst>
          </p:cNvPr>
          <p:cNvSpPr txBox="1"/>
          <p:nvPr/>
        </p:nvSpPr>
        <p:spPr>
          <a:xfrm>
            <a:off x="539750" y="1628775"/>
            <a:ext cx="8064500" cy="2585323"/>
          </a:xfrm>
          <a:prstGeom prst="rect">
            <a:avLst/>
          </a:prstGeom>
          <a:noFill/>
        </p:spPr>
        <p:txBody>
          <a:bodyPr lIns="91440" tIns="45720" rIns="91440" bIns="45720" anchor="t">
            <a:spAutoFit/>
          </a:bodyPr>
          <a:lstStyle/>
          <a:p>
            <a:pPr>
              <a:defRPr/>
            </a:pPr>
            <a:endParaRPr lang="en-GB" b="1" dirty="0">
              <a:latin typeface="Arial"/>
              <a:cs typeface="Arial"/>
            </a:endParaRPr>
          </a:p>
          <a:p>
            <a:pPr>
              <a:defRPr/>
            </a:pPr>
            <a:r>
              <a:rPr lang="en-GB" b="1" dirty="0">
                <a:latin typeface="Arial"/>
                <a:cs typeface="Arial"/>
              </a:rPr>
              <a:t>Objectives:</a:t>
            </a:r>
          </a:p>
          <a:p>
            <a:pPr>
              <a:defRPr/>
            </a:pPr>
            <a:endParaRPr lang="en-GB" b="1" dirty="0">
              <a:latin typeface="Arial"/>
              <a:cs typeface="Arial"/>
            </a:endParaRPr>
          </a:p>
          <a:p>
            <a:pPr>
              <a:defRPr/>
            </a:pPr>
            <a:r>
              <a:rPr lang="en-GB" b="1" dirty="0">
                <a:latin typeface="Arial"/>
                <a:cs typeface="Arial"/>
              </a:rPr>
              <a:t>To give an oversight of the organisational construct of NDT within the MOD.</a:t>
            </a:r>
          </a:p>
          <a:p>
            <a:pPr>
              <a:defRPr/>
            </a:pPr>
            <a:endParaRPr lang="en-GB" b="1" dirty="0">
              <a:latin typeface="Arial"/>
              <a:cs typeface="Arial"/>
            </a:endParaRPr>
          </a:p>
          <a:p>
            <a:pPr>
              <a:defRPr/>
            </a:pPr>
            <a:r>
              <a:rPr lang="en-GB" b="1" dirty="0">
                <a:latin typeface="Arial"/>
                <a:cs typeface="Arial"/>
              </a:rPr>
              <a:t>To give basic details of the process used with Air Command for task request through to task completion.</a:t>
            </a:r>
          </a:p>
          <a:p>
            <a:pPr>
              <a:defRPr/>
            </a:pPr>
            <a:endParaRPr lang="en-GB"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67">
            <a:extLst>
              <a:ext uri="{FF2B5EF4-FFF2-40B4-BE49-F238E27FC236}">
                <a16:creationId xmlns:a16="http://schemas.microsoft.com/office/drawing/2014/main" id="{EA6C09DB-8229-4BE9-B79A-61632F082A2B}"/>
              </a:ext>
            </a:extLst>
          </p:cNvPr>
          <p:cNvSpPr>
            <a:spLocks noGrp="1" noChangeArrowheads="1"/>
          </p:cNvSpPr>
          <p:nvPr>
            <p:ph type="ctrTitle"/>
          </p:nvPr>
        </p:nvSpPr>
        <p:spPr>
          <a:xfrm>
            <a:off x="291512" y="518491"/>
            <a:ext cx="8674169" cy="1089529"/>
          </a:xfrm>
        </p:spPr>
        <p:txBody>
          <a:bodyPr/>
          <a:lstStyle/>
          <a:p>
            <a:pPr algn="ctr"/>
            <a:r>
              <a:rPr lang="en-GB" sz="3600" dirty="0"/>
              <a:t>Air Command Non-Destructive testing </a:t>
            </a:r>
            <a:br>
              <a:rPr lang="en-GB" sz="3600" dirty="0"/>
            </a:br>
            <a:r>
              <a:rPr lang="en-GB" sz="3600" dirty="0"/>
              <a:t>hierarchical construct.</a:t>
            </a:r>
            <a:endParaRPr lang="en-US" sz="3600" dirty="0"/>
          </a:p>
        </p:txBody>
      </p:sp>
      <p:pic>
        <p:nvPicPr>
          <p:cNvPr id="12291" name="Picture 1">
            <a:extLst>
              <a:ext uri="{FF2B5EF4-FFF2-40B4-BE49-F238E27FC236}">
                <a16:creationId xmlns:a16="http://schemas.microsoft.com/office/drawing/2014/main" id="{E7F15D88-1A25-413A-BB19-C0D901AC7E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3">
            <a:extLst>
              <a:ext uri="{FF2B5EF4-FFF2-40B4-BE49-F238E27FC236}">
                <a16:creationId xmlns:a16="http://schemas.microsoft.com/office/drawing/2014/main" id="{B9EDE52F-259F-4615-8304-8CF7A590A36F}"/>
              </a:ext>
            </a:extLst>
          </p:cNvPr>
          <p:cNvGrpSpPr>
            <a:grpSpLocks/>
          </p:cNvGrpSpPr>
          <p:nvPr/>
        </p:nvGrpSpPr>
        <p:grpSpPr bwMode="auto">
          <a:xfrm>
            <a:off x="53975" y="5876925"/>
            <a:ext cx="5132388" cy="841375"/>
            <a:chOff x="53652" y="5877269"/>
            <a:chExt cx="5132993" cy="841321"/>
          </a:xfrm>
        </p:grpSpPr>
        <p:pic>
          <p:nvPicPr>
            <p:cNvPr id="12295" name="Picture 4">
              <a:extLst>
                <a:ext uri="{FF2B5EF4-FFF2-40B4-BE49-F238E27FC236}">
                  <a16:creationId xmlns:a16="http://schemas.microsoft.com/office/drawing/2014/main" id="{50798F65-E98D-43A5-86E4-95DD219523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5">
              <a:extLst>
                <a:ext uri="{FF2B5EF4-FFF2-40B4-BE49-F238E27FC236}">
                  <a16:creationId xmlns:a16="http://schemas.microsoft.com/office/drawing/2014/main" id="{372EC893-7DCF-425C-8E86-E629EF8CA2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6">
              <a:extLst>
                <a:ext uri="{FF2B5EF4-FFF2-40B4-BE49-F238E27FC236}">
                  <a16:creationId xmlns:a16="http://schemas.microsoft.com/office/drawing/2014/main" id="{B2090A1D-5ED0-4961-8580-F676EB8370D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7">
              <a:extLst>
                <a:ext uri="{FF2B5EF4-FFF2-40B4-BE49-F238E27FC236}">
                  <a16:creationId xmlns:a16="http://schemas.microsoft.com/office/drawing/2014/main" id="{DCFC01EF-1BF9-4757-9570-813FF42CCE8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39E94263-8EE3-4B76-B583-04A8B6FB5C52}"/>
              </a:ext>
            </a:extLst>
          </p:cNvPr>
          <p:cNvSpPr txBox="1"/>
          <p:nvPr/>
        </p:nvSpPr>
        <p:spPr>
          <a:xfrm>
            <a:off x="796240" y="1608020"/>
            <a:ext cx="76647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p>
          <a:p>
            <a:endParaRPr lang="en-GB" dirty="0"/>
          </a:p>
        </p:txBody>
      </p:sp>
      <p:pic>
        <p:nvPicPr>
          <p:cNvPr id="3" name="Picture 2">
            <a:extLst>
              <a:ext uri="{FF2B5EF4-FFF2-40B4-BE49-F238E27FC236}">
                <a16:creationId xmlns:a16="http://schemas.microsoft.com/office/drawing/2014/main" id="{745F1F8C-DCFD-472D-B548-E0BA4DB514D0}"/>
              </a:ext>
            </a:extLst>
          </p:cNvPr>
          <p:cNvPicPr>
            <a:picLocks noChangeAspect="1"/>
          </p:cNvPicPr>
          <p:nvPr/>
        </p:nvPicPr>
        <p:blipFill rotWithShape="1">
          <a:blip r:embed="rId8"/>
          <a:srcRect l="1" t="15645" r="1081" b="4058"/>
          <a:stretch/>
        </p:blipFill>
        <p:spPr>
          <a:xfrm>
            <a:off x="1910656" y="1608020"/>
            <a:ext cx="5230270" cy="3581401"/>
          </a:xfrm>
          <a:prstGeom prst="rect">
            <a:avLst/>
          </a:prstGeom>
        </p:spPr>
      </p:pic>
    </p:spTree>
    <p:extLst>
      <p:ext uri="{BB962C8B-B14F-4D97-AF65-F5344CB8AC3E}">
        <p14:creationId xmlns:p14="http://schemas.microsoft.com/office/powerpoint/2010/main" val="222190075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67">
            <a:extLst>
              <a:ext uri="{FF2B5EF4-FFF2-40B4-BE49-F238E27FC236}">
                <a16:creationId xmlns:a16="http://schemas.microsoft.com/office/drawing/2014/main" id="{F56DF5DC-1C54-40B7-9595-4347DEDC75FC}"/>
              </a:ext>
            </a:extLst>
          </p:cNvPr>
          <p:cNvSpPr>
            <a:spLocks noGrp="1" noChangeArrowheads="1"/>
          </p:cNvSpPr>
          <p:nvPr>
            <p:ph type="ctrTitle"/>
          </p:nvPr>
        </p:nvSpPr>
        <p:spPr>
          <a:xfrm>
            <a:off x="734695" y="477838"/>
            <a:ext cx="7569701" cy="1200329"/>
          </a:xfrm>
        </p:spPr>
        <p:txBody>
          <a:bodyPr/>
          <a:lstStyle/>
          <a:p>
            <a:pPr algn="ctr" eaLnBrk="1" hangingPunct="1"/>
            <a:r>
              <a:rPr lang="en-GB" altLang="en-US" sz="4000" b="0" dirty="0">
                <a:solidFill>
                  <a:schemeClr val="tx1"/>
                </a:solidFill>
              </a:rPr>
              <a:t>NDT Form 7 </a:t>
            </a:r>
            <a:br>
              <a:rPr lang="en-GB" altLang="en-US" sz="4000" b="0" dirty="0">
                <a:solidFill>
                  <a:schemeClr val="tx1"/>
                </a:solidFill>
              </a:rPr>
            </a:br>
            <a:r>
              <a:rPr lang="en-GB" altLang="en-US" sz="4000" b="0" dirty="0">
                <a:solidFill>
                  <a:schemeClr val="tx1"/>
                </a:solidFill>
              </a:rPr>
              <a:t>Non routine NDT Request Form </a:t>
            </a:r>
          </a:p>
        </p:txBody>
      </p:sp>
      <p:pic>
        <p:nvPicPr>
          <p:cNvPr id="10243" name="Picture 1">
            <a:extLst>
              <a:ext uri="{FF2B5EF4-FFF2-40B4-BE49-F238E27FC236}">
                <a16:creationId xmlns:a16="http://schemas.microsoft.com/office/drawing/2014/main" id="{A6AC684E-C655-4BC6-B475-0C404684FE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3">
            <a:extLst>
              <a:ext uri="{FF2B5EF4-FFF2-40B4-BE49-F238E27FC236}">
                <a16:creationId xmlns:a16="http://schemas.microsoft.com/office/drawing/2014/main" id="{860FAA10-AA0E-495B-87EC-FC5D153C1340}"/>
              </a:ext>
            </a:extLst>
          </p:cNvPr>
          <p:cNvGrpSpPr>
            <a:grpSpLocks/>
          </p:cNvGrpSpPr>
          <p:nvPr/>
        </p:nvGrpSpPr>
        <p:grpSpPr bwMode="auto">
          <a:xfrm>
            <a:off x="53975" y="5876925"/>
            <a:ext cx="5132388" cy="841375"/>
            <a:chOff x="53652" y="5877269"/>
            <a:chExt cx="5132993" cy="841321"/>
          </a:xfrm>
        </p:grpSpPr>
        <p:pic>
          <p:nvPicPr>
            <p:cNvPr id="10246" name="Picture 4">
              <a:extLst>
                <a:ext uri="{FF2B5EF4-FFF2-40B4-BE49-F238E27FC236}">
                  <a16:creationId xmlns:a16="http://schemas.microsoft.com/office/drawing/2014/main" id="{625AECAD-187A-4493-A603-8EA3B315AD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a:extLst>
                <a:ext uri="{FF2B5EF4-FFF2-40B4-BE49-F238E27FC236}">
                  <a16:creationId xmlns:a16="http://schemas.microsoft.com/office/drawing/2014/main" id="{55E445F1-8FF5-4D09-A368-9231B1922D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6">
              <a:extLst>
                <a:ext uri="{FF2B5EF4-FFF2-40B4-BE49-F238E27FC236}">
                  <a16:creationId xmlns:a16="http://schemas.microsoft.com/office/drawing/2014/main" id="{58DBBA4D-4950-4984-B6CF-0EF5C42D0FA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7">
              <a:extLst>
                <a:ext uri="{FF2B5EF4-FFF2-40B4-BE49-F238E27FC236}">
                  <a16:creationId xmlns:a16="http://schemas.microsoft.com/office/drawing/2014/main" id="{4FEF3C73-FD15-4927-AF6B-7E5B8AAB05C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5" name="Content Placeholder 2">
            <a:extLst>
              <a:ext uri="{FF2B5EF4-FFF2-40B4-BE49-F238E27FC236}">
                <a16:creationId xmlns:a16="http://schemas.microsoft.com/office/drawing/2014/main" id="{98682069-904F-4163-9DE2-828C901085F5}"/>
              </a:ext>
            </a:extLst>
          </p:cNvPr>
          <p:cNvSpPr txBox="1">
            <a:spLocks/>
          </p:cNvSpPr>
          <p:nvPr/>
        </p:nvSpPr>
        <p:spPr bwMode="auto">
          <a:xfrm>
            <a:off x="536484" y="1572753"/>
            <a:ext cx="5807075"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9pPr>
          </a:lstStyle>
          <a:p>
            <a:pPr eaLnBrk="1" hangingPunct="1">
              <a:buFontTx/>
              <a:buNone/>
            </a:pPr>
            <a:endParaRPr lang="en-GB" altLang="en-US" sz="2000" b="1" dirty="0">
              <a:latin typeface="Arial"/>
              <a:cs typeface="Arial"/>
            </a:endParaRPr>
          </a:p>
          <a:p>
            <a:pPr eaLnBrk="1" hangingPunct="1">
              <a:buNone/>
            </a:pPr>
            <a:endParaRPr lang="en-GB" altLang="en-US" sz="1600"/>
          </a:p>
        </p:txBody>
      </p:sp>
      <p:pic>
        <p:nvPicPr>
          <p:cNvPr id="4" name="Picture 3">
            <a:extLst>
              <a:ext uri="{FF2B5EF4-FFF2-40B4-BE49-F238E27FC236}">
                <a16:creationId xmlns:a16="http://schemas.microsoft.com/office/drawing/2014/main" id="{C760466C-2B41-4086-BB79-D8D0A1046699}"/>
              </a:ext>
            </a:extLst>
          </p:cNvPr>
          <p:cNvPicPr>
            <a:picLocks noChangeAspect="1"/>
          </p:cNvPicPr>
          <p:nvPr/>
        </p:nvPicPr>
        <p:blipFill>
          <a:blip r:embed="rId8"/>
          <a:stretch>
            <a:fillRect/>
          </a:stretch>
        </p:blipFill>
        <p:spPr>
          <a:xfrm>
            <a:off x="1776741" y="1664054"/>
            <a:ext cx="6010340" cy="3794969"/>
          </a:xfrm>
          <a:prstGeom prst="rect">
            <a:avLst/>
          </a:prstGeom>
        </p:spPr>
      </p:pic>
    </p:spTree>
    <p:extLst>
      <p:ext uri="{BB962C8B-B14F-4D97-AF65-F5344CB8AC3E}">
        <p14:creationId xmlns:p14="http://schemas.microsoft.com/office/powerpoint/2010/main" val="158073820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67">
            <a:extLst>
              <a:ext uri="{FF2B5EF4-FFF2-40B4-BE49-F238E27FC236}">
                <a16:creationId xmlns:a16="http://schemas.microsoft.com/office/drawing/2014/main" id="{F56DF5DC-1C54-40B7-9595-4347DEDC75FC}"/>
              </a:ext>
            </a:extLst>
          </p:cNvPr>
          <p:cNvSpPr>
            <a:spLocks noGrp="1" noChangeArrowheads="1"/>
          </p:cNvSpPr>
          <p:nvPr>
            <p:ph type="ctrTitle"/>
          </p:nvPr>
        </p:nvSpPr>
        <p:spPr>
          <a:xfrm>
            <a:off x="2601787" y="477838"/>
            <a:ext cx="3781806" cy="646331"/>
          </a:xfrm>
        </p:spPr>
        <p:txBody>
          <a:bodyPr/>
          <a:lstStyle/>
          <a:p>
            <a:pPr algn="ctr" eaLnBrk="1" hangingPunct="1"/>
            <a:r>
              <a:rPr lang="en-GB" altLang="en-US" sz="4000" b="0">
                <a:solidFill>
                  <a:schemeClr val="tx1"/>
                </a:solidFill>
              </a:rPr>
              <a:t>NDT Form 7</a:t>
            </a:r>
            <a:r>
              <a:rPr lang="en-GB" altLang="en-US" sz="1400" b="0" dirty="0">
                <a:solidFill>
                  <a:schemeClr val="tx1"/>
                </a:solidFill>
              </a:rPr>
              <a:t>continued</a:t>
            </a:r>
          </a:p>
        </p:txBody>
      </p:sp>
      <p:pic>
        <p:nvPicPr>
          <p:cNvPr id="10243" name="Picture 1">
            <a:extLst>
              <a:ext uri="{FF2B5EF4-FFF2-40B4-BE49-F238E27FC236}">
                <a16:creationId xmlns:a16="http://schemas.microsoft.com/office/drawing/2014/main" id="{A6AC684E-C655-4BC6-B475-0C404684FE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3">
            <a:extLst>
              <a:ext uri="{FF2B5EF4-FFF2-40B4-BE49-F238E27FC236}">
                <a16:creationId xmlns:a16="http://schemas.microsoft.com/office/drawing/2014/main" id="{860FAA10-AA0E-495B-87EC-FC5D153C1340}"/>
              </a:ext>
            </a:extLst>
          </p:cNvPr>
          <p:cNvGrpSpPr>
            <a:grpSpLocks/>
          </p:cNvGrpSpPr>
          <p:nvPr/>
        </p:nvGrpSpPr>
        <p:grpSpPr bwMode="auto">
          <a:xfrm>
            <a:off x="53975" y="5876925"/>
            <a:ext cx="5132388" cy="841375"/>
            <a:chOff x="53652" y="5877269"/>
            <a:chExt cx="5132993" cy="841321"/>
          </a:xfrm>
        </p:grpSpPr>
        <p:pic>
          <p:nvPicPr>
            <p:cNvPr id="10246" name="Picture 4">
              <a:extLst>
                <a:ext uri="{FF2B5EF4-FFF2-40B4-BE49-F238E27FC236}">
                  <a16:creationId xmlns:a16="http://schemas.microsoft.com/office/drawing/2014/main" id="{625AECAD-187A-4493-A603-8EA3B315AD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a:extLst>
                <a:ext uri="{FF2B5EF4-FFF2-40B4-BE49-F238E27FC236}">
                  <a16:creationId xmlns:a16="http://schemas.microsoft.com/office/drawing/2014/main" id="{55E445F1-8FF5-4D09-A368-9231B1922D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6">
              <a:extLst>
                <a:ext uri="{FF2B5EF4-FFF2-40B4-BE49-F238E27FC236}">
                  <a16:creationId xmlns:a16="http://schemas.microsoft.com/office/drawing/2014/main" id="{58DBBA4D-4950-4984-B6CF-0EF5C42D0FA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7">
              <a:extLst>
                <a:ext uri="{FF2B5EF4-FFF2-40B4-BE49-F238E27FC236}">
                  <a16:creationId xmlns:a16="http://schemas.microsoft.com/office/drawing/2014/main" id="{4FEF3C73-FD15-4927-AF6B-7E5B8AAB05C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5" name="Content Placeholder 2">
            <a:extLst>
              <a:ext uri="{FF2B5EF4-FFF2-40B4-BE49-F238E27FC236}">
                <a16:creationId xmlns:a16="http://schemas.microsoft.com/office/drawing/2014/main" id="{98682069-904F-4163-9DE2-828C901085F5}"/>
              </a:ext>
            </a:extLst>
          </p:cNvPr>
          <p:cNvSpPr txBox="1">
            <a:spLocks/>
          </p:cNvSpPr>
          <p:nvPr/>
        </p:nvSpPr>
        <p:spPr bwMode="auto">
          <a:xfrm>
            <a:off x="715963" y="1327150"/>
            <a:ext cx="5807075"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9pPr>
          </a:lstStyle>
          <a:p>
            <a:pPr eaLnBrk="1" hangingPunct="1">
              <a:buFontTx/>
              <a:buNone/>
            </a:pPr>
            <a:endParaRPr lang="en-GB" altLang="en-US" sz="2000" b="1" dirty="0">
              <a:latin typeface="Arial"/>
              <a:cs typeface="Arial"/>
            </a:endParaRPr>
          </a:p>
          <a:p>
            <a:pPr eaLnBrk="1" hangingPunct="1">
              <a:buNone/>
            </a:pPr>
            <a:endParaRPr lang="en-GB" altLang="en-US" sz="1600"/>
          </a:p>
        </p:txBody>
      </p:sp>
      <p:pic>
        <p:nvPicPr>
          <p:cNvPr id="4" name="Picture 3">
            <a:extLst>
              <a:ext uri="{FF2B5EF4-FFF2-40B4-BE49-F238E27FC236}">
                <a16:creationId xmlns:a16="http://schemas.microsoft.com/office/drawing/2014/main" id="{3A4C9DF6-3670-4D22-A66D-2B404CB38373}"/>
              </a:ext>
            </a:extLst>
          </p:cNvPr>
          <p:cNvPicPr>
            <a:picLocks noChangeAspect="1"/>
          </p:cNvPicPr>
          <p:nvPr/>
        </p:nvPicPr>
        <p:blipFill>
          <a:blip r:embed="rId8"/>
          <a:stretch>
            <a:fillRect/>
          </a:stretch>
        </p:blipFill>
        <p:spPr>
          <a:xfrm>
            <a:off x="1855941" y="1327150"/>
            <a:ext cx="5273497" cy="3286029"/>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67">
            <a:extLst>
              <a:ext uri="{FF2B5EF4-FFF2-40B4-BE49-F238E27FC236}">
                <a16:creationId xmlns:a16="http://schemas.microsoft.com/office/drawing/2014/main" id="{F56DF5DC-1C54-40B7-9595-4347DEDC75FC}"/>
              </a:ext>
            </a:extLst>
          </p:cNvPr>
          <p:cNvSpPr>
            <a:spLocks noGrp="1" noChangeArrowheads="1"/>
          </p:cNvSpPr>
          <p:nvPr>
            <p:ph type="ctrTitle"/>
          </p:nvPr>
        </p:nvSpPr>
        <p:spPr>
          <a:xfrm>
            <a:off x="2548970" y="477838"/>
            <a:ext cx="3924472" cy="646331"/>
          </a:xfrm>
        </p:spPr>
        <p:txBody>
          <a:bodyPr/>
          <a:lstStyle/>
          <a:p>
            <a:pPr algn="ctr" eaLnBrk="1" hangingPunct="1"/>
            <a:r>
              <a:rPr lang="en-GB" altLang="en-US" sz="4000" b="0">
                <a:solidFill>
                  <a:schemeClr val="tx1"/>
                </a:solidFill>
              </a:rPr>
              <a:t>NDT Form 7 </a:t>
            </a:r>
            <a:r>
              <a:rPr lang="en-GB" altLang="en-US" sz="1400" b="0">
                <a:solidFill>
                  <a:schemeClr val="tx1"/>
                </a:solidFill>
              </a:rPr>
              <a:t>continued</a:t>
            </a:r>
            <a:endParaRPr lang="en-GB" altLang="en-US" sz="1400" b="0" dirty="0">
              <a:solidFill>
                <a:schemeClr val="tx1"/>
              </a:solidFill>
            </a:endParaRPr>
          </a:p>
        </p:txBody>
      </p:sp>
      <p:pic>
        <p:nvPicPr>
          <p:cNvPr id="10243" name="Picture 1">
            <a:extLst>
              <a:ext uri="{FF2B5EF4-FFF2-40B4-BE49-F238E27FC236}">
                <a16:creationId xmlns:a16="http://schemas.microsoft.com/office/drawing/2014/main" id="{A6AC684E-C655-4BC6-B475-0C404684FE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3">
            <a:extLst>
              <a:ext uri="{FF2B5EF4-FFF2-40B4-BE49-F238E27FC236}">
                <a16:creationId xmlns:a16="http://schemas.microsoft.com/office/drawing/2014/main" id="{860FAA10-AA0E-495B-87EC-FC5D153C1340}"/>
              </a:ext>
            </a:extLst>
          </p:cNvPr>
          <p:cNvGrpSpPr>
            <a:grpSpLocks/>
          </p:cNvGrpSpPr>
          <p:nvPr/>
        </p:nvGrpSpPr>
        <p:grpSpPr bwMode="auto">
          <a:xfrm>
            <a:off x="53975" y="5876925"/>
            <a:ext cx="5132388" cy="841375"/>
            <a:chOff x="53652" y="5877269"/>
            <a:chExt cx="5132993" cy="841321"/>
          </a:xfrm>
        </p:grpSpPr>
        <p:pic>
          <p:nvPicPr>
            <p:cNvPr id="10246" name="Picture 4">
              <a:extLst>
                <a:ext uri="{FF2B5EF4-FFF2-40B4-BE49-F238E27FC236}">
                  <a16:creationId xmlns:a16="http://schemas.microsoft.com/office/drawing/2014/main" id="{625AECAD-187A-4493-A603-8EA3B315AD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a:extLst>
                <a:ext uri="{FF2B5EF4-FFF2-40B4-BE49-F238E27FC236}">
                  <a16:creationId xmlns:a16="http://schemas.microsoft.com/office/drawing/2014/main" id="{55E445F1-8FF5-4D09-A368-9231B1922D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6">
              <a:extLst>
                <a:ext uri="{FF2B5EF4-FFF2-40B4-BE49-F238E27FC236}">
                  <a16:creationId xmlns:a16="http://schemas.microsoft.com/office/drawing/2014/main" id="{58DBBA4D-4950-4984-B6CF-0EF5C42D0FA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7">
              <a:extLst>
                <a:ext uri="{FF2B5EF4-FFF2-40B4-BE49-F238E27FC236}">
                  <a16:creationId xmlns:a16="http://schemas.microsoft.com/office/drawing/2014/main" id="{4FEF3C73-FD15-4927-AF6B-7E5B8AAB05C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5" name="Content Placeholder 2">
            <a:extLst>
              <a:ext uri="{FF2B5EF4-FFF2-40B4-BE49-F238E27FC236}">
                <a16:creationId xmlns:a16="http://schemas.microsoft.com/office/drawing/2014/main" id="{98682069-904F-4163-9DE2-828C901085F5}"/>
              </a:ext>
            </a:extLst>
          </p:cNvPr>
          <p:cNvSpPr txBox="1">
            <a:spLocks/>
          </p:cNvSpPr>
          <p:nvPr/>
        </p:nvSpPr>
        <p:spPr bwMode="auto">
          <a:xfrm>
            <a:off x="715963" y="1327150"/>
            <a:ext cx="7875810"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9pPr>
          </a:lstStyle>
          <a:p>
            <a:pPr>
              <a:buNone/>
            </a:pPr>
            <a:endParaRPr lang="en-GB" altLang="en-US" sz="2000" b="1" dirty="0"/>
          </a:p>
          <a:p>
            <a:pPr eaLnBrk="1" hangingPunct="1">
              <a:buNone/>
            </a:pPr>
            <a:endParaRPr lang="en-GB" altLang="en-US" sz="1600" dirty="0"/>
          </a:p>
        </p:txBody>
      </p:sp>
      <p:pic>
        <p:nvPicPr>
          <p:cNvPr id="2" name="Picture 1">
            <a:extLst>
              <a:ext uri="{FF2B5EF4-FFF2-40B4-BE49-F238E27FC236}">
                <a16:creationId xmlns:a16="http://schemas.microsoft.com/office/drawing/2014/main" id="{0D7C7E86-F713-4970-BC5F-205C51143FDF}"/>
              </a:ext>
            </a:extLst>
          </p:cNvPr>
          <p:cNvPicPr>
            <a:picLocks noChangeAspect="1"/>
          </p:cNvPicPr>
          <p:nvPr/>
        </p:nvPicPr>
        <p:blipFill>
          <a:blip r:embed="rId8"/>
          <a:stretch>
            <a:fillRect/>
          </a:stretch>
        </p:blipFill>
        <p:spPr>
          <a:xfrm>
            <a:off x="2637761" y="1124169"/>
            <a:ext cx="3622469" cy="4846587"/>
          </a:xfrm>
          <a:prstGeom prst="rect">
            <a:avLst/>
          </a:prstGeom>
        </p:spPr>
      </p:pic>
    </p:spTree>
    <p:extLst>
      <p:ext uri="{BB962C8B-B14F-4D97-AF65-F5344CB8AC3E}">
        <p14:creationId xmlns:p14="http://schemas.microsoft.com/office/powerpoint/2010/main" val="408824783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67">
            <a:extLst>
              <a:ext uri="{FF2B5EF4-FFF2-40B4-BE49-F238E27FC236}">
                <a16:creationId xmlns:a16="http://schemas.microsoft.com/office/drawing/2014/main" id="{F56DF5DC-1C54-40B7-9595-4347DEDC75FC}"/>
              </a:ext>
            </a:extLst>
          </p:cNvPr>
          <p:cNvSpPr>
            <a:spLocks noGrp="1" noChangeArrowheads="1"/>
          </p:cNvSpPr>
          <p:nvPr>
            <p:ph type="ctrTitle"/>
          </p:nvPr>
        </p:nvSpPr>
        <p:spPr>
          <a:xfrm>
            <a:off x="2445946" y="492352"/>
            <a:ext cx="4081566" cy="646331"/>
          </a:xfrm>
        </p:spPr>
        <p:txBody>
          <a:bodyPr/>
          <a:lstStyle/>
          <a:p>
            <a:pPr algn="ctr" eaLnBrk="1" hangingPunct="1"/>
            <a:r>
              <a:rPr lang="en-GB" altLang="en-US" sz="4000" b="0" dirty="0">
                <a:solidFill>
                  <a:schemeClr val="tx1"/>
                </a:solidFill>
              </a:rPr>
              <a:t>NDT Form 7 </a:t>
            </a:r>
            <a:r>
              <a:rPr lang="en-GB" altLang="en-US" sz="1600" b="0" dirty="0">
                <a:solidFill>
                  <a:schemeClr val="tx1"/>
                </a:solidFill>
              </a:rPr>
              <a:t>Continued</a:t>
            </a:r>
          </a:p>
        </p:txBody>
      </p:sp>
      <p:pic>
        <p:nvPicPr>
          <p:cNvPr id="10243" name="Picture 1">
            <a:extLst>
              <a:ext uri="{FF2B5EF4-FFF2-40B4-BE49-F238E27FC236}">
                <a16:creationId xmlns:a16="http://schemas.microsoft.com/office/drawing/2014/main" id="{A6AC684E-C655-4BC6-B475-0C404684FE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3">
            <a:extLst>
              <a:ext uri="{FF2B5EF4-FFF2-40B4-BE49-F238E27FC236}">
                <a16:creationId xmlns:a16="http://schemas.microsoft.com/office/drawing/2014/main" id="{860FAA10-AA0E-495B-87EC-FC5D153C1340}"/>
              </a:ext>
            </a:extLst>
          </p:cNvPr>
          <p:cNvGrpSpPr>
            <a:grpSpLocks/>
          </p:cNvGrpSpPr>
          <p:nvPr/>
        </p:nvGrpSpPr>
        <p:grpSpPr bwMode="auto">
          <a:xfrm>
            <a:off x="53975" y="5876925"/>
            <a:ext cx="5132388" cy="841375"/>
            <a:chOff x="53652" y="5877269"/>
            <a:chExt cx="5132993" cy="841321"/>
          </a:xfrm>
        </p:grpSpPr>
        <p:pic>
          <p:nvPicPr>
            <p:cNvPr id="10246" name="Picture 4">
              <a:extLst>
                <a:ext uri="{FF2B5EF4-FFF2-40B4-BE49-F238E27FC236}">
                  <a16:creationId xmlns:a16="http://schemas.microsoft.com/office/drawing/2014/main" id="{625AECAD-187A-4493-A603-8EA3B315AD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a:extLst>
                <a:ext uri="{FF2B5EF4-FFF2-40B4-BE49-F238E27FC236}">
                  <a16:creationId xmlns:a16="http://schemas.microsoft.com/office/drawing/2014/main" id="{55E445F1-8FF5-4D09-A368-9231B1922D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6">
              <a:extLst>
                <a:ext uri="{FF2B5EF4-FFF2-40B4-BE49-F238E27FC236}">
                  <a16:creationId xmlns:a16="http://schemas.microsoft.com/office/drawing/2014/main" id="{58DBBA4D-4950-4984-B6CF-0EF5C42D0FA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7">
              <a:extLst>
                <a:ext uri="{FF2B5EF4-FFF2-40B4-BE49-F238E27FC236}">
                  <a16:creationId xmlns:a16="http://schemas.microsoft.com/office/drawing/2014/main" id="{4FEF3C73-FD15-4927-AF6B-7E5B8AAB05C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5" name="Content Placeholder 2">
            <a:extLst>
              <a:ext uri="{FF2B5EF4-FFF2-40B4-BE49-F238E27FC236}">
                <a16:creationId xmlns:a16="http://schemas.microsoft.com/office/drawing/2014/main" id="{98682069-904F-4163-9DE2-828C901085F5}"/>
              </a:ext>
            </a:extLst>
          </p:cNvPr>
          <p:cNvSpPr txBox="1">
            <a:spLocks/>
          </p:cNvSpPr>
          <p:nvPr/>
        </p:nvSpPr>
        <p:spPr bwMode="auto">
          <a:xfrm>
            <a:off x="715963" y="1327150"/>
            <a:ext cx="5807075"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9pPr>
          </a:lstStyle>
          <a:p>
            <a:pPr eaLnBrk="1" hangingPunct="1">
              <a:buFontTx/>
              <a:buNone/>
            </a:pPr>
            <a:endParaRPr lang="en-GB" altLang="en-US" sz="2000" b="1" dirty="0">
              <a:latin typeface="Arial"/>
              <a:cs typeface="Arial"/>
            </a:endParaRPr>
          </a:p>
          <a:p>
            <a:pPr eaLnBrk="1" hangingPunct="1">
              <a:buNone/>
            </a:pPr>
            <a:endParaRPr lang="en-GB" altLang="en-US" sz="1600"/>
          </a:p>
        </p:txBody>
      </p:sp>
      <p:pic>
        <p:nvPicPr>
          <p:cNvPr id="2" name="Picture 1">
            <a:extLst>
              <a:ext uri="{FF2B5EF4-FFF2-40B4-BE49-F238E27FC236}">
                <a16:creationId xmlns:a16="http://schemas.microsoft.com/office/drawing/2014/main" id="{53D30532-3ECF-429C-B551-002CD9020926}"/>
              </a:ext>
            </a:extLst>
          </p:cNvPr>
          <p:cNvPicPr>
            <a:picLocks noChangeAspect="1"/>
          </p:cNvPicPr>
          <p:nvPr/>
        </p:nvPicPr>
        <p:blipFill>
          <a:blip r:embed="rId8"/>
          <a:stretch>
            <a:fillRect/>
          </a:stretch>
        </p:blipFill>
        <p:spPr>
          <a:xfrm>
            <a:off x="2226629" y="1138683"/>
            <a:ext cx="4653142" cy="4268584"/>
          </a:xfrm>
          <a:prstGeom prst="rect">
            <a:avLst/>
          </a:prstGeom>
        </p:spPr>
      </p:pic>
    </p:spTree>
    <p:extLst>
      <p:ext uri="{BB962C8B-B14F-4D97-AF65-F5344CB8AC3E}">
        <p14:creationId xmlns:p14="http://schemas.microsoft.com/office/powerpoint/2010/main" val="33305421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67">
            <a:extLst>
              <a:ext uri="{FF2B5EF4-FFF2-40B4-BE49-F238E27FC236}">
                <a16:creationId xmlns:a16="http://schemas.microsoft.com/office/drawing/2014/main" id="{82BD99A5-076B-4524-A721-71EDE1DD8F01}"/>
              </a:ext>
            </a:extLst>
          </p:cNvPr>
          <p:cNvSpPr>
            <a:spLocks noGrp="1" noChangeArrowheads="1"/>
          </p:cNvSpPr>
          <p:nvPr>
            <p:ph type="ctrTitle"/>
          </p:nvPr>
        </p:nvSpPr>
        <p:spPr>
          <a:xfrm>
            <a:off x="644629" y="477838"/>
            <a:ext cx="8198078" cy="646331"/>
          </a:xfrm>
        </p:spPr>
        <p:txBody>
          <a:bodyPr/>
          <a:lstStyle/>
          <a:p>
            <a:pPr algn="ctr" eaLnBrk="1" hangingPunct="1"/>
            <a:r>
              <a:rPr lang="en-GB" altLang="en-US" sz="4000" b="0" dirty="0">
                <a:solidFill>
                  <a:schemeClr val="tx1"/>
                </a:solidFill>
              </a:rPr>
              <a:t>Preliminary Work Instruction (PWI).</a:t>
            </a:r>
          </a:p>
        </p:txBody>
      </p:sp>
      <p:pic>
        <p:nvPicPr>
          <p:cNvPr id="8195" name="Picture 1">
            <a:extLst>
              <a:ext uri="{FF2B5EF4-FFF2-40B4-BE49-F238E27FC236}">
                <a16:creationId xmlns:a16="http://schemas.microsoft.com/office/drawing/2014/main" id="{C006C3CF-03A6-427D-9CE1-00A404E5B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4">
            <a:extLst>
              <a:ext uri="{FF2B5EF4-FFF2-40B4-BE49-F238E27FC236}">
                <a16:creationId xmlns:a16="http://schemas.microsoft.com/office/drawing/2014/main" id="{7A96EF23-7238-4ABA-A671-A6DDD94F372F}"/>
              </a:ext>
            </a:extLst>
          </p:cNvPr>
          <p:cNvGrpSpPr>
            <a:grpSpLocks/>
          </p:cNvGrpSpPr>
          <p:nvPr/>
        </p:nvGrpSpPr>
        <p:grpSpPr bwMode="auto">
          <a:xfrm>
            <a:off x="53975" y="5876925"/>
            <a:ext cx="5132388" cy="841375"/>
            <a:chOff x="53652" y="5877269"/>
            <a:chExt cx="5132993" cy="841321"/>
          </a:xfrm>
        </p:grpSpPr>
        <p:pic>
          <p:nvPicPr>
            <p:cNvPr id="8198" name="Picture 5">
              <a:extLst>
                <a:ext uri="{FF2B5EF4-FFF2-40B4-BE49-F238E27FC236}">
                  <a16:creationId xmlns:a16="http://schemas.microsoft.com/office/drawing/2014/main" id="{461A9F2C-9A63-4C40-AD9A-5998534DF1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a:extLst>
                <a:ext uri="{FF2B5EF4-FFF2-40B4-BE49-F238E27FC236}">
                  <a16:creationId xmlns:a16="http://schemas.microsoft.com/office/drawing/2014/main" id="{BB185CB8-73E5-473F-BFBF-ECA946B1A3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a:extLst>
                <a:ext uri="{FF2B5EF4-FFF2-40B4-BE49-F238E27FC236}">
                  <a16:creationId xmlns:a16="http://schemas.microsoft.com/office/drawing/2014/main" id="{519290C3-40F9-44A1-9D25-09205F98B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a:extLst>
                <a:ext uri="{FF2B5EF4-FFF2-40B4-BE49-F238E27FC236}">
                  <a16:creationId xmlns:a16="http://schemas.microsoft.com/office/drawing/2014/main" id="{7DCD9F6D-BFB7-4604-8FDD-6E4BAB84480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7EDD27E4-A788-4B94-B7AA-A388B001C3E8}"/>
              </a:ext>
            </a:extLst>
          </p:cNvPr>
          <p:cNvSpPr txBox="1"/>
          <p:nvPr/>
        </p:nvSpPr>
        <p:spPr>
          <a:xfrm>
            <a:off x="838829" y="1973792"/>
            <a:ext cx="3073819" cy="2277547"/>
          </a:xfrm>
          <a:prstGeom prst="rect">
            <a:avLst/>
          </a:prstGeom>
          <a:noFill/>
          <a:ln w="6350">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latin typeface="Arial"/>
                <a:cs typeface="Arial"/>
              </a:rPr>
              <a:t>Used only under the authority of the appropriate Level J authorisation holder calling for the inspection. If there is no Level 3 approval available for the WI.</a:t>
            </a:r>
          </a:p>
          <a:p>
            <a:endParaRPr lang="en-GB" sz="1400" dirty="0">
              <a:latin typeface="Arial"/>
              <a:cs typeface="Arial"/>
            </a:endParaRPr>
          </a:p>
          <a:p>
            <a:r>
              <a:rPr lang="en-GB" sz="1400" dirty="0">
                <a:latin typeface="Arial"/>
                <a:cs typeface="Arial"/>
              </a:rPr>
              <a:t>The Level J may authorise the use of a Provisional WI by recording it as an Acceptable Deferred Fault (ADF) in the appropriate aircraft MF700C</a:t>
            </a:r>
            <a:r>
              <a:rPr lang="en-GB" sz="1600" dirty="0">
                <a:latin typeface="Arial"/>
                <a:cs typeface="Arial"/>
              </a:rPr>
              <a:t>.</a:t>
            </a:r>
            <a:endParaRPr lang="en-US" sz="1600" dirty="0">
              <a:latin typeface="Arial"/>
              <a:cs typeface="Arial"/>
            </a:endParaRPr>
          </a:p>
        </p:txBody>
      </p:sp>
      <p:sp>
        <p:nvSpPr>
          <p:cNvPr id="4" name="Arrow: Right 3">
            <a:extLst>
              <a:ext uri="{FF2B5EF4-FFF2-40B4-BE49-F238E27FC236}">
                <a16:creationId xmlns:a16="http://schemas.microsoft.com/office/drawing/2014/main" id="{82ECBEBD-5F78-4714-8EC7-7ACA0339B044}"/>
              </a:ext>
            </a:extLst>
          </p:cNvPr>
          <p:cNvSpPr/>
          <p:nvPr/>
        </p:nvSpPr>
        <p:spPr bwMode="auto">
          <a:xfrm>
            <a:off x="4115249" y="2788884"/>
            <a:ext cx="1115534" cy="48463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5" name="TextBox 4">
            <a:extLst>
              <a:ext uri="{FF2B5EF4-FFF2-40B4-BE49-F238E27FC236}">
                <a16:creationId xmlns:a16="http://schemas.microsoft.com/office/drawing/2014/main" id="{D3846339-452B-455B-861D-69C629640E80}"/>
              </a:ext>
            </a:extLst>
          </p:cNvPr>
          <p:cNvSpPr txBox="1"/>
          <p:nvPr/>
        </p:nvSpPr>
        <p:spPr>
          <a:xfrm>
            <a:off x="5349456" y="2750295"/>
            <a:ext cx="3073819" cy="523220"/>
          </a:xfrm>
          <a:prstGeom prst="rect">
            <a:avLst/>
          </a:prstGeom>
          <a:noFill/>
          <a:ln w="12700">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latin typeface="Arial"/>
                <a:cs typeface="Arial"/>
              </a:rPr>
              <a:t>On obtaining Level 3 approval, the ADF may be closed</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67">
            <a:extLst>
              <a:ext uri="{FF2B5EF4-FFF2-40B4-BE49-F238E27FC236}">
                <a16:creationId xmlns:a16="http://schemas.microsoft.com/office/drawing/2014/main" id="{82BD99A5-076B-4524-A721-71EDE1DD8F01}"/>
              </a:ext>
            </a:extLst>
          </p:cNvPr>
          <p:cNvSpPr>
            <a:spLocks noGrp="1" noChangeArrowheads="1"/>
          </p:cNvSpPr>
          <p:nvPr>
            <p:ph type="ctrTitle"/>
          </p:nvPr>
        </p:nvSpPr>
        <p:spPr>
          <a:xfrm>
            <a:off x="1856497" y="477838"/>
            <a:ext cx="5774338" cy="646331"/>
          </a:xfrm>
        </p:spPr>
        <p:txBody>
          <a:bodyPr/>
          <a:lstStyle/>
          <a:p>
            <a:pPr algn="ctr" eaLnBrk="1" hangingPunct="1"/>
            <a:r>
              <a:rPr lang="en-GB" altLang="en-US" sz="4000" b="0" dirty="0">
                <a:solidFill>
                  <a:schemeClr val="tx1"/>
                </a:solidFill>
              </a:rPr>
              <a:t>Formal Work Instruction.</a:t>
            </a:r>
          </a:p>
        </p:txBody>
      </p:sp>
      <p:pic>
        <p:nvPicPr>
          <p:cNvPr id="8195" name="Picture 1">
            <a:extLst>
              <a:ext uri="{FF2B5EF4-FFF2-40B4-BE49-F238E27FC236}">
                <a16:creationId xmlns:a16="http://schemas.microsoft.com/office/drawing/2014/main" id="{C006C3CF-03A6-427D-9CE1-00A404E5B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868863"/>
            <a:ext cx="10763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4">
            <a:extLst>
              <a:ext uri="{FF2B5EF4-FFF2-40B4-BE49-F238E27FC236}">
                <a16:creationId xmlns:a16="http://schemas.microsoft.com/office/drawing/2014/main" id="{7A96EF23-7238-4ABA-A671-A6DDD94F372F}"/>
              </a:ext>
            </a:extLst>
          </p:cNvPr>
          <p:cNvGrpSpPr>
            <a:grpSpLocks/>
          </p:cNvGrpSpPr>
          <p:nvPr/>
        </p:nvGrpSpPr>
        <p:grpSpPr bwMode="auto">
          <a:xfrm>
            <a:off x="53975" y="5876925"/>
            <a:ext cx="5132388" cy="841375"/>
            <a:chOff x="53652" y="5877269"/>
            <a:chExt cx="5132993" cy="841321"/>
          </a:xfrm>
        </p:grpSpPr>
        <p:pic>
          <p:nvPicPr>
            <p:cNvPr id="8198" name="Picture 5">
              <a:extLst>
                <a:ext uri="{FF2B5EF4-FFF2-40B4-BE49-F238E27FC236}">
                  <a16:creationId xmlns:a16="http://schemas.microsoft.com/office/drawing/2014/main" id="{461A9F2C-9A63-4C40-AD9A-5998534DF1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52" y="5877269"/>
              <a:ext cx="883997"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a:extLst>
                <a:ext uri="{FF2B5EF4-FFF2-40B4-BE49-F238E27FC236}">
                  <a16:creationId xmlns:a16="http://schemas.microsoft.com/office/drawing/2014/main" id="{BB185CB8-73E5-473F-BFBF-ECA946B1A3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64" y="5953477"/>
              <a:ext cx="1164437" cy="6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a:extLst>
                <a:ext uri="{FF2B5EF4-FFF2-40B4-BE49-F238E27FC236}">
                  <a16:creationId xmlns:a16="http://schemas.microsoft.com/office/drawing/2014/main" id="{519290C3-40F9-44A1-9D25-09205F98B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5905" y="5977861"/>
              <a:ext cx="1280271"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a:extLst>
                <a:ext uri="{FF2B5EF4-FFF2-40B4-BE49-F238E27FC236}">
                  <a16:creationId xmlns:a16="http://schemas.microsoft.com/office/drawing/2014/main" id="{7DCD9F6D-BFB7-4604-8FDD-6E4BAB84480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0980" y="5987285"/>
              <a:ext cx="1115665"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7ECF237B-6F85-46D5-B3C1-ED0D070B548F}"/>
              </a:ext>
            </a:extLst>
          </p:cNvPr>
          <p:cNvSpPr txBox="1"/>
          <p:nvPr/>
        </p:nvSpPr>
        <p:spPr>
          <a:xfrm>
            <a:off x="1124857" y="1731554"/>
            <a:ext cx="6556707" cy="2529923"/>
          </a:xfrm>
          <a:prstGeom prst="rect">
            <a:avLst/>
          </a:prstGeom>
          <a:noFill/>
        </p:spPr>
        <p:txBody>
          <a:bodyPr wrap="square">
            <a:spAutoFit/>
          </a:bodyPr>
          <a:lstStyle/>
          <a:p>
            <a:pPr marR="0" lvl="0" algn="l" defTabSz="914400" rtl="0" eaLnBrk="0" fontAlgn="base" latinLnBrk="0" hangingPunct="0">
              <a:lnSpc>
                <a:spcPct val="100000"/>
              </a:lnSpc>
              <a:spcBef>
                <a:spcPct val="20000"/>
              </a:spcBef>
              <a:spcAft>
                <a:spcPct val="0"/>
              </a:spcAft>
              <a:buClrTx/>
              <a:buSzTx/>
              <a:tabLst/>
              <a:defRPr/>
            </a:pPr>
            <a:r>
              <a:rPr kumimoji="0" lang="en-GB" sz="2400" b="0" i="0" u="none" strike="noStrike" kern="0" cap="none" spc="0" normalizeH="0" baseline="0" noProof="0" dirty="0">
                <a:ln>
                  <a:noFill/>
                </a:ln>
                <a:solidFill>
                  <a:srgbClr val="FFFFFF"/>
                </a:solidFill>
                <a:effectLst/>
                <a:uLnTx/>
                <a:uFillTx/>
                <a:latin typeface="Arial"/>
                <a:ea typeface="+mn-ea"/>
                <a:cs typeface="Arial"/>
              </a:rPr>
              <a:t>Usually requested by Engineering Authority</a:t>
            </a:r>
          </a:p>
          <a:p>
            <a:pPr marR="0" lvl="0" algn="l" defTabSz="914400" rtl="0" eaLnBrk="0" fontAlgn="base" latinLnBrk="0" hangingPunct="0">
              <a:lnSpc>
                <a:spcPct val="100000"/>
              </a:lnSpc>
              <a:spcBef>
                <a:spcPct val="20000"/>
              </a:spcBef>
              <a:spcAft>
                <a:spcPct val="0"/>
              </a:spcAft>
              <a:buClrTx/>
              <a:buSzTx/>
              <a:tabLst/>
              <a:defRPr/>
            </a:pPr>
            <a:r>
              <a:rPr kumimoji="0" lang="en-GB" sz="2400" b="0" i="0" u="none" strike="noStrike" kern="0" cap="none" spc="0" normalizeH="0" baseline="0" noProof="0" dirty="0">
                <a:ln>
                  <a:noFill/>
                </a:ln>
                <a:solidFill>
                  <a:srgbClr val="FFFFFF"/>
                </a:solidFill>
                <a:effectLst/>
                <a:uLnTx/>
                <a:uFillTx/>
                <a:latin typeface="Arial"/>
                <a:ea typeface="+mn-ea"/>
                <a:cs typeface="Arial"/>
              </a:rPr>
              <a:t>Formally entered the relevant Aircraft maintenance documentation.</a:t>
            </a:r>
          </a:p>
          <a:p>
            <a:pPr marR="0" lvl="0" algn="l" defTabSz="914400" rtl="0" eaLnBrk="0" fontAlgn="base" latinLnBrk="0" hangingPunct="0">
              <a:lnSpc>
                <a:spcPct val="100000"/>
              </a:lnSpc>
              <a:spcBef>
                <a:spcPct val="20000"/>
              </a:spcBef>
              <a:spcAft>
                <a:spcPct val="0"/>
              </a:spcAft>
              <a:buClrTx/>
              <a:buSzTx/>
              <a:tabLst/>
              <a:defRPr/>
            </a:pPr>
            <a:r>
              <a:rPr kumimoji="0" lang="en-GB" sz="2400" b="0" i="0" u="none" strike="noStrike" kern="0" cap="none" spc="0" normalizeH="0" baseline="0" noProof="0" dirty="0">
                <a:ln>
                  <a:noFill/>
                </a:ln>
                <a:solidFill>
                  <a:srgbClr val="FFFFFF"/>
                </a:solidFill>
                <a:effectLst/>
                <a:uLnTx/>
                <a:uFillTx/>
                <a:latin typeface="Arial"/>
                <a:ea typeface="+mn-ea"/>
                <a:cs typeface="Arial"/>
              </a:rPr>
              <a:t>Becomes proprietary document of the maintenance documentation sponsor </a:t>
            </a:r>
          </a:p>
          <a:p>
            <a:pPr marR="0" lvl="0" algn="l" defTabSz="914400" rtl="0" eaLnBrk="0" fontAlgn="base" latinLnBrk="0" hangingPunct="0">
              <a:lnSpc>
                <a:spcPct val="100000"/>
              </a:lnSpc>
              <a:spcBef>
                <a:spcPct val="20000"/>
              </a:spcBef>
              <a:spcAft>
                <a:spcPct val="0"/>
              </a:spcAft>
              <a:buClrTx/>
              <a:buSzTx/>
              <a:tabLst/>
              <a:defRPr/>
            </a:pPr>
            <a:r>
              <a:rPr kumimoji="0" lang="en-GB" sz="2400" b="0" i="0" u="none" strike="noStrike" kern="0" cap="none" spc="0" normalizeH="0" baseline="0" noProof="0" dirty="0">
                <a:ln>
                  <a:noFill/>
                </a:ln>
                <a:solidFill>
                  <a:srgbClr val="FFFFFF"/>
                </a:solidFill>
                <a:effectLst/>
                <a:uLnTx/>
                <a:uFillTx/>
                <a:latin typeface="Arial"/>
                <a:ea typeface="+mn-ea"/>
                <a:cs typeface="Arial"/>
              </a:rPr>
              <a:t>Any requests are to be carried out formally. </a:t>
            </a:r>
            <a:endParaRPr kumimoji="0" lang="en-US" sz="2400" b="0" i="0" u="none" strike="noStrike" kern="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275975647"/>
      </p:ext>
    </p:extLst>
  </p:cSld>
  <p:clrMapOvr>
    <a:masterClrMapping/>
  </p:clrMapOvr>
  <p:transition>
    <p:fade/>
  </p:transition>
</p:sld>
</file>

<file path=ppt/theme/theme1.xml><?xml version="1.0" encoding="utf-8"?>
<a:theme xmlns:a="http://schemas.openxmlformats.org/drawingml/2006/main" name="2_Custom Design">
  <a:themeElements>
    <a:clrScheme name="2_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fontScheme name="2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LongProperties xmlns="http://schemas.microsoft.com/office/2006/metadata/longProperties"/>
</file>

<file path=customXml/item2.xml><?xml version="1.0" encoding="utf-8"?>
<?mso-contentType ?>
<SharedContentType xmlns="Microsoft.SharePoint.Taxonomy.ContentTypeSync" SourceId="a9ff0b8c-5d72-4038-b2cd-f57bf310c636" ContentTypeId="0x010100D9D675D6CDED02438DC7CFF78D2F29E402"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DocumentVersion xmlns="04738c6d-ecc8-46f1-821f-82e308eab3d9" xsi:nil="true"/>
    <d67af1ddf1dc47979d20c0eae491b81b xmlns="04738c6d-ecc8-46f1-821f-82e308eab3d9">
      <Terms xmlns="http://schemas.microsoft.com/office/infopath/2007/PartnerControls">
        <TermInfo xmlns="http://schemas.microsoft.com/office/infopath/2007/PartnerControls">
          <TermName xmlns="http://schemas.microsoft.com/office/infopath/2007/PartnerControls">02_01 Conduct Planning</TermName>
          <TermId xmlns="http://schemas.microsoft.com/office/infopath/2007/PartnerControls">0e0e6eec-4f47-4b11-b675-ee8ad46f53b4</TermId>
        </TermInfo>
      </Terms>
    </d67af1ddf1dc47979d20c0eae491b81b>
    <TaxKeywordTaxHTField xmlns="04738c6d-ecc8-46f1-821f-82e308eab3d9">
      <Terms xmlns="http://schemas.microsoft.com/office/infopath/2007/PartnerControls"/>
    </TaxKeywordTaxHTField>
    <Sub_x0020_Folder_x0020__x002d__x0020_Year xmlns="595d0959-0a06-4f83-83c8-7201d58a8f6b" xsi:nil="true"/>
    <_Status xmlns="http://schemas.microsoft.com/sharepoint/v3/fields">Not Started</_Status>
    <n1f450bd0d644ca798bdc94626fdef4f xmlns="04738c6d-ecc8-46f1-821f-82e308eab3d9">
      <Terms xmlns="http://schemas.microsoft.com/office/infopath/2007/PartnerControls">
        <TermInfo xmlns="http://schemas.microsoft.com/office/infopath/2007/PartnerControls">
          <TermName xmlns="http://schemas.microsoft.com/office/infopath/2007/PartnerControls">Management practice and policy</TermName>
          <TermId xmlns="http://schemas.microsoft.com/office/infopath/2007/PartnerControls">5bf434f9-fbd1-44c0-8738-778f88f35c4b</TermId>
        </TermInfo>
        <TermInfo xmlns="http://schemas.microsoft.com/office/infopath/2007/PartnerControls">
          <TermName xmlns="http://schemas.microsoft.com/office/infopath/2007/PartnerControls">Security policy and management</TermName>
          <TermId xmlns="http://schemas.microsoft.com/office/infopath/2007/PartnerControls">9fe728ff-3be6-427e-b061-33ed9e807c01</TermId>
        </TermInfo>
      </Terms>
    </n1f450bd0d644ca798bdc94626fdef4f>
    <m79e07ce3690491db9121a08429fad40 xmlns="04738c6d-ecc8-46f1-821f-82e308eab3d9">
      <Terms xmlns="http://schemas.microsoft.com/office/infopath/2007/PartnerControls">
        <TermInfo xmlns="http://schemas.microsoft.com/office/infopath/2007/PartnerControls">
          <TermName xmlns="http://schemas.microsoft.com/office/infopath/2007/PartnerControls">71(IR) SQN</TermName>
          <TermId xmlns="http://schemas.microsoft.com/office/infopath/2007/PartnerControls">4c8471f2-2117-4c5d-bbe1-0ceb37067028</TermId>
        </TermInfo>
      </Terms>
    </m79e07ce3690491db9121a08429fad40>
    <TaxCatchAll xmlns="04738c6d-ecc8-46f1-821f-82e308eab3d9">
      <Value>20</Value>
      <Value>26</Value>
      <Value>25</Value>
      <Value>24</Value>
      <Value>23</Value>
      <Value>5</Value>
      <Value>21</Value>
      <Value>22</Value>
    </TaxCatchAll>
    <UKProtectiveMarking xmlns="04738c6d-ecc8-46f1-821f-82e308eab3d9">OFFICIAL</UKProtectiveMarking>
    <CategoryDescription xmlns="http://schemas.microsoft.com/sharepoint.v3" xsi:nil="true"/>
    <CreatedOriginated xmlns="04738c6d-ecc8-46f1-821f-82e308eab3d9">2016-09-26T23:00:00+00:00</CreatedOriginated>
    <i71a74d1f9984201b479cc08077b6323 xmlns="04738c6d-ecc8-46f1-821f-82e308eab3d9">
      <Terms xmlns="http://schemas.microsoft.com/office/infopath/2007/PartnerControls">
        <TermInfo xmlns="http://schemas.microsoft.com/office/infopath/2007/PartnerControls">
          <TermName xmlns="http://schemas.microsoft.com/office/infopath/2007/PartnerControls">Management and policy skills training</TermName>
          <TermId xmlns="http://schemas.microsoft.com/office/infopath/2007/PartnerControls">356352b7-5556-4a7b-b64d-a5a45a640c3f</TermId>
        </TermInfo>
        <TermInfo xmlns="http://schemas.microsoft.com/office/infopath/2007/PartnerControls">
          <TermName xmlns="http://schemas.microsoft.com/office/infopath/2007/PartnerControls">Business plans</TermName>
          <TermId xmlns="http://schemas.microsoft.com/office/infopath/2007/PartnerControls">afb55b64-a21b-424c-a24b-3068258017ed</TermId>
        </TermInfo>
        <TermInfo xmlns="http://schemas.microsoft.com/office/infopath/2007/PartnerControls">
          <TermName xmlns="http://schemas.microsoft.com/office/infopath/2007/PartnerControls">Security compliance</TermName>
          <TermId xmlns="http://schemas.microsoft.com/office/infopath/2007/PartnerControls">31737293-dc36-4aec-993a-71538d30a52b</TermId>
        </TermInfo>
        <TermInfo xmlns="http://schemas.microsoft.com/office/infopath/2007/PartnerControls">
          <TermName xmlns="http://schemas.microsoft.com/office/infopath/2007/PartnerControls">Quality management</TermName>
          <TermId xmlns="http://schemas.microsoft.com/office/infopath/2007/PartnerControls">03c99f23-6a91-4f1a-acfd-d578288bcf2b</TermId>
        </TermInfo>
      </Terms>
    </i71a74d1f9984201b479cc08077b6323>
    <wic_System_Copyright xmlns="http://schemas.microsoft.com/sharepoint/v3/fields" xsi:nil="true"/>
    <Virtual_x0020_Folders xmlns="595d0959-0a06-4f83-83c8-7201d58a8f6b">Presentations</Virtual_x0020_Folders>
    <_dlc_ExpireDateSaved xmlns="http://schemas.microsoft.com/sharepoint/v3" xsi:nil="true"/>
    <_dlc_ExpireDate xmlns="http://schemas.microsoft.com/sharepoint/v3">2021-07-30T12:11:59+00:00</_dlc_ExpireDate>
  </documentManagement>
</p:properties>
</file>

<file path=customXml/item5.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Receiver>
    <Name>Policy Auditing</Name>
    <Synchronization>Synchronous</Synchronization>
    <Type>10001</Type>
    <SequenceNumber>1100</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10002</Type>
    <SequenceNumber>1101</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10004</Type>
    <SequenceNumber>1102</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10006</Type>
    <SequenceNumber>1103</SequenceNumber>
    <Url/>
    <Assembly>Microsoft.Office.Policy, Version=16.0.0.0, Culture=neutral, PublicKeyToken=71e9bce111e9429c</Assembly>
    <Class>Microsoft.Office.RecordsManagement.Internal.AuditHandler</Class>
    <Data/>
    <Filter/>
  </Receiver>
</spe:Receivers>
</file>

<file path=customXml/item6.xml><?xml version="1.0" encoding="utf-8"?>
<?mso-contentType ?>
<p:Policy xmlns:p="office.server.policy" id="" local="true">
  <p:Name>MOD Presentation</p:Name>
  <p:Description>WIP Information Management Policy. Draft versions retained for 1 year, previous versions retained 2 years, the current version is deleted 7 years after last modification.</p:Description>
  <p:Statement>This content is subject to MODs Work In Progress Information Management Policy.
</p:Statement>
  <p:PolicyItems>
    <p:PolicyItem featureId="Microsoft.Office.RecordsManagement.PolicyFeatures.Expiration" staticId="0x010100D9D675D6CDED02438DC7CFF78D2F29E402|2137034394" UniqueId="8ff72d55-96bf-4a97-a971-f52a2eaf3e46">
      <p:Name>Retention</p:Name>
      <p:Description>Automatic scheduling of content for processing, and performing a retention action on content that has reached its due date.</p:Description>
      <p:CustomData>
        <Schedules nextStageId="4">
          <Schedule type="Default">
            <stages>
              <data stageId="1">
                <formula id="Microsoft.Office.RecordsManagement.PolicyFeatures.Expiration.Formula.BuiltIn">
                  <number>1</number>
                  <property>Modified</property>
                  <propertyId>28cf69c5-fa48-462a-b5cd-27b6f9d2bd5f</propertyId>
                  <period>years</period>
                </formula>
                <action type="action" id="Microsoft.Office.RecordsManagement.PolicyFeatures.Expiration.Action.DeletePreviousDrafts"/>
              </data>
              <data stageId="2">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DeletePreviousVersions"/>
              </data>
              <data stageId="3">
                <formula id="Microsoft.Office.RecordsManagement.PolicyFeatures.Expiration.Formula.BuiltIn">
                  <number>7</number>
                  <property>Modified</property>
                  <propertyId>28cf69c5-fa48-462a-b5cd-27b6f9d2bd5f</propertyId>
                  <period>years</period>
                </formula>
                <action type="action" id="Microsoft.Office.RecordsManagement.PolicyFeatures.Expiration.Action.MoveToRecycleBin"/>
              </data>
            </stages>
          </Schedule>
        </Schedules>
      </p:CustomData>
    </p:PolicyItem>
    <p:PolicyItem featureId="Microsoft.Office.RecordsManagement.PolicyFeatures.PolicyAudit" staticId="0x010100D9D675D6CDED02438DC7CFF78D2F29E402|1757814118" UniqueId="77fde648-9118-425e-bc52-b6af56bb4094">
      <p:Name>Auditing</p:Name>
      <p:Description>Audits user actions on documents and list items to the Audit Log.</p:Description>
      <p:CustomData>
        <Audit>
          <Update/>
          <CheckInOut/>
          <MoveCopy/>
          <DeleteRestore/>
        </Audit>
      </p:CustomData>
    </p:PolicyItem>
  </p:PolicyItems>
</p:Policy>
</file>

<file path=customXml/item7.xml><?xml version="1.0" encoding="utf-8"?>
<ct:contentTypeSchema xmlns:ct="http://schemas.microsoft.com/office/2006/metadata/contentType" xmlns:ma="http://schemas.microsoft.com/office/2006/metadata/properties/metaAttributes" ct:_="" ma:_="" ma:contentTypeName="MOD Presentation" ma:contentTypeID="0x010100D9D675D6CDED02438DC7CFF78D2F29E40200C267AD80CDB5E448B8AB00AFCDBFA526" ma:contentTypeVersion="7" ma:contentTypeDescription="Designed to facilitate the storage of MOD Presentations with a '.ppt' or '.pptx' extension" ma:contentTypeScope="" ma:versionID="681c430880f22e19ffc634ad2ec716b8">
  <xsd:schema xmlns:xsd="http://www.w3.org/2001/XMLSchema" xmlns:xs="http://www.w3.org/2001/XMLSchema" xmlns:p="http://schemas.microsoft.com/office/2006/metadata/properties" xmlns:ns1="http://schemas.microsoft.com/sharepoint/v3" xmlns:ns2="04738c6d-ecc8-46f1-821f-82e308eab3d9" xmlns:ns3="http://schemas.microsoft.com/sharepoint.v3" xmlns:ns4="http://schemas.microsoft.com/sharepoint/v3/fields" xmlns:ns5="595d0959-0a06-4f83-83c8-7201d58a8f6b" targetNamespace="http://schemas.microsoft.com/office/2006/metadata/properties" ma:root="true" ma:fieldsID="a05fdceb5b44d4b95a50a87388a70486" ns1:_="" ns2:_="" ns3:_="" ns4:_="" ns5:_="">
    <xsd:import namespace="http://schemas.microsoft.com/sharepoint/v3"/>
    <xsd:import namespace="04738c6d-ecc8-46f1-821f-82e308eab3d9"/>
    <xsd:import namespace="http://schemas.microsoft.com/sharepoint.v3"/>
    <xsd:import namespace="http://schemas.microsoft.com/sharepoint/v3/fields"/>
    <xsd:import namespace="595d0959-0a06-4f83-83c8-7201d58a8f6b"/>
    <xsd:element name="properties">
      <xsd:complexType>
        <xsd:sequence>
          <xsd:element name="documentManagement">
            <xsd:complexType>
              <xsd:all>
                <xsd:element ref="ns2:UKProtectiveMarking"/>
                <xsd:element ref="ns3:CategoryDescription" minOccurs="0"/>
                <xsd:element ref="ns4:_Status" minOccurs="0"/>
                <xsd:element ref="ns2:DocumentVersion" minOccurs="0"/>
                <xsd:element ref="ns2:CreatedOriginated" minOccurs="0"/>
                <xsd:element ref="ns4:wic_System_Copyright" minOccurs="0"/>
                <xsd:element ref="ns2:TaxCatchAll" minOccurs="0"/>
                <xsd:element ref="ns2:TaxKeywordTaxHTField" minOccurs="0"/>
                <xsd:element ref="ns2:TaxCatchAllLabel" minOccurs="0"/>
                <xsd:element ref="ns1:_dlc_Exempt" minOccurs="0"/>
                <xsd:element ref="ns1:_dlc_ExpireDateSaved" minOccurs="0"/>
                <xsd:element ref="ns1:_dlc_ExpireDate" minOccurs="0"/>
                <xsd:element ref="ns2:d67af1ddf1dc47979d20c0eae491b81b" minOccurs="0"/>
                <xsd:element ref="ns2:m79e07ce3690491db9121a08429fad40" minOccurs="0"/>
                <xsd:element ref="ns2:n1f450bd0d644ca798bdc94626fdef4f" minOccurs="0"/>
                <xsd:element ref="ns2:i71a74d1f9984201b479cc08077b6323" minOccurs="0"/>
                <xsd:element ref="ns5:Virtual_x0020_Folders"/>
                <xsd:element ref="ns5:Sub_x0020_Folder_x0020__x002d__x0020_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1" nillable="true" ma:displayName="Exempt from Policy" ma:hidden="true" ma:internalName="_dlc_Exempt" ma:readOnly="true">
      <xsd:simpleType>
        <xsd:restriction base="dms:Unknown"/>
      </xsd:simpleType>
    </xsd:element>
    <xsd:element name="_dlc_ExpireDateSaved" ma:index="22" nillable="true" ma:displayName="Original Expiration Date" ma:hidden="true" ma:internalName="_dlc_ExpireDateSaved" ma:readOnly="true">
      <xsd:simpleType>
        <xsd:restriction base="dms:DateTime"/>
      </xsd:simpleType>
    </xsd:element>
    <xsd:element name="_dlc_ExpireDate" ma:index="23"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4738c6d-ecc8-46f1-821f-82e308eab3d9" elementFormDefault="qualified">
    <xsd:import namespace="http://schemas.microsoft.com/office/2006/documentManagement/types"/>
    <xsd:import namespace="http://schemas.microsoft.com/office/infopath/2007/PartnerControls"/>
    <xsd:element name="UKProtectiveMarking" ma:index="7" ma:displayName="Security Marking" ma:default="OFFICIAL" ma:description="The OFFICIAL-SENSITIVE marking should be used if it is clear that consequence of compromise would cause significant harm; Over 80% of MOD material is expected to be marked OFFICIAL." ma:format="Dropdown" ma:internalName="UKProtectiveMarking" ma:readOnly="false">
      <xsd:simpleType>
        <xsd:restriction base="dms:Choice">
          <xsd:enumeration value="OFFICIAL"/>
          <xsd:enumeration value="OFFICIAL-SENSITIVE"/>
          <xsd:enumeration value="OFFICIAL-SENSITIVE COMMERCIAL"/>
          <xsd:enumeration value="OFFICIAL-SENSITIVE PERSONAL"/>
          <xsd:enumeration value="OFFICIAL-SENSITIVE LOCSEN"/>
        </xsd:restriction>
      </xsd:simpleType>
    </xsd:element>
    <xsd:element name="DocumentVersion" ma:index="10" nillable="true" ma:displayName="Document Version" ma:description="Version number in the format X_X_X e.g. 1_2_1.You do not need a set number of digits, 1_1 is valid for example." ma:internalName="DocumentVersion">
      <xsd:simpleType>
        <xsd:restriction base="dms:Text">
          <xsd:maxLength value="255"/>
        </xsd:restriction>
      </xsd:simpleType>
    </xsd:element>
    <xsd:element name="CreatedOriginated" ma:index="11" nillable="true" ma:displayName="Created (Originated)" ma:default="[today]" ma:description="The date the document was originally created." ma:format="DateOnly" ma:internalName="CreatedOriginated">
      <xsd:simpleType>
        <xsd:restriction base="dms:DateTime"/>
      </xsd:simpleType>
    </xsd:element>
    <xsd:element name="TaxCatchAll" ma:index="15" nillable="true" ma:displayName="Taxonomy Catch All Column" ma:hidden="true" ma:list="{7821a976-c802-4ffa-a8b4-f7c4963dcc3b}" ma:internalName="TaxCatchAll" ma:showField="CatchAllData" ma:web="90a149ae-434d-48fe-bf1b-2069f5db5068">
      <xsd:complexType>
        <xsd:complexContent>
          <xsd:extension base="dms:MultiChoiceLookup">
            <xsd:sequence>
              <xsd:element name="Value" type="dms:Lookup" maxOccurs="unbounded" minOccurs="0" nillable="true"/>
            </xsd:sequence>
          </xsd:extension>
        </xsd:complexContent>
      </xsd:complexType>
    </xsd:element>
    <xsd:element name="TaxKeywordTaxHTField" ma:index="18"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Label" ma:index="20" nillable="true" ma:displayName="Taxonomy Catch All Column1" ma:hidden="true" ma:list="{7821a976-c802-4ffa-a8b4-f7c4963dcc3b}" ma:internalName="TaxCatchAllLabel" ma:readOnly="true" ma:showField="CatchAllDataLabel" ma:web="90a149ae-434d-48fe-bf1b-2069f5db5068">
      <xsd:complexType>
        <xsd:complexContent>
          <xsd:extension base="dms:MultiChoiceLookup">
            <xsd:sequence>
              <xsd:element name="Value" type="dms:Lookup" maxOccurs="unbounded" minOccurs="0" nillable="true"/>
            </xsd:sequence>
          </xsd:extension>
        </xsd:complexContent>
      </xsd:complexType>
    </xsd:element>
    <xsd:element name="d67af1ddf1dc47979d20c0eae491b81b" ma:index="24" ma:taxonomy="true" ma:internalName="d67af1ddf1dc47979d20c0eae491b81b" ma:taxonomyFieldName="fileplanid" ma:displayName="UK Defence File Plan" ma:default="20;#02_01 Conduct Planning|0e0e6eec-4f47-4b11-b675-ee8ad46f53b4" ma:fieldId="{d67af1dd-f1dc-4797-9d20-c0eae491b81b}" ma:sspId="a9ff0b8c-5d72-4038-b2cd-f57bf310c636" ma:termSetId="4c6cc6f3-ba61-4d44-9233-db11931daca6" ma:anchorId="00000000-0000-0000-0000-000000000000" ma:open="false" ma:isKeyword="false">
      <xsd:complexType>
        <xsd:sequence>
          <xsd:element ref="pc:Terms" minOccurs="0" maxOccurs="1"/>
        </xsd:sequence>
      </xsd:complexType>
    </xsd:element>
    <xsd:element name="m79e07ce3690491db9121a08429fad40" ma:index="26" ma:taxonomy="true" ma:internalName="m79e07ce3690491db9121a08429fad40" ma:taxonomyFieldName="Business_x0020_Owner" ma:displayName="Business Owner" ma:default="5;#71(IR) SQN|4c8471f2-2117-4c5d-bbe1-0ceb37067028" ma:fieldId="{679e07ce-3690-491d-b912-1a08429fad40}" ma:sspId="a9ff0b8c-5d72-4038-b2cd-f57bf310c636" ma:termSetId="38806ae3-bd96-4c11-838c-3f296b63bbad" ma:anchorId="00000000-0000-0000-0000-000000000000" ma:open="false" ma:isKeyword="false">
      <xsd:complexType>
        <xsd:sequence>
          <xsd:element ref="pc:Terms" minOccurs="0" maxOccurs="1"/>
        </xsd:sequence>
      </xsd:complexType>
    </xsd:element>
    <xsd:element name="n1f450bd0d644ca798bdc94626fdef4f" ma:index="27" ma:taxonomy="true" ma:internalName="n1f450bd0d644ca798bdc94626fdef4f" ma:taxonomyFieldName="Subject_x0020_Keywords" ma:displayName="Subject Keywords" ma:default="21;#Management practice and policy|5bf434f9-fbd1-44c0-8738-778f88f35c4b;#22;#Security policy and management|9fe728ff-3be6-427e-b061-33ed9e807c01" ma:fieldId="{71f450bd-0d64-4ca7-98bd-c94626fdef4f}" ma:taxonomyMulti="true" ma:sspId="a9ff0b8c-5d72-4038-b2cd-f57bf310c636" ma:termSetId="7b8c463c-3f4b-49b4-909b-bbb5fe2586f6" ma:anchorId="00000000-0000-0000-0000-000000000000" ma:open="false" ma:isKeyword="false">
      <xsd:complexType>
        <xsd:sequence>
          <xsd:element ref="pc:Terms" minOccurs="0" maxOccurs="1"/>
        </xsd:sequence>
      </xsd:complexType>
    </xsd:element>
    <xsd:element name="i71a74d1f9984201b479cc08077b6323" ma:index="28" ma:taxonomy="true" ma:internalName="i71a74d1f9984201b479cc08077b6323" ma:taxonomyFieldName="Subject_x0020_Category" ma:displayName="Subject Category" ma:default="23;#Management and policy skills training|356352b7-5556-4a7b-b64d-a5a45a640c3f;#24;#Business plans|afb55b64-a21b-424c-a24b-3068258017ed;#25;#Security compliance|31737293-dc36-4aec-993a-71538d30a52b;#26;#Quality management|03c99f23-6a91-4f1a-acfd-d578288bcf2b" ma:fieldId="{271a74d1-f998-4201-b479-cc08077b6323}" ma:taxonomyMulti="true" ma:sspId="a9ff0b8c-5d72-4038-b2cd-f57bf310c636" ma:termSetId="ff656f65-90c7-4f70-90bd-c22025b6cf0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8" nillable="true" ma:displayName="Description" ma:description="A description of the document." ma:internalName="Category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9" nillable="true" ma:displayName="Status" ma:default="Not Started" ma:description="The document lifecycle stage." ma:format="Dropdown" ma:internalName="_Status">
      <xsd:simpleType>
        <xsd:union memberTypes="dms:Text">
          <xsd:simpleType>
            <xsd:restriction base="dms:Choice">
              <xsd:enumeration value="Not Started"/>
              <xsd:enumeration value="Draft"/>
              <xsd:enumeration value="Under Review"/>
              <xsd:enumeration value="Reviewed"/>
              <xsd:enumeration value="Scheduled"/>
              <xsd:enumeration value="Published"/>
              <xsd:enumeration value="Final"/>
              <xsd:enumeration value="Superseded"/>
              <xsd:enumeration value="Expired"/>
            </xsd:restriction>
          </xsd:simpleType>
        </xsd:union>
      </xsd:simpleType>
    </xsd:element>
    <xsd:element name="wic_System_Copyright" ma:index="12"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5d0959-0a06-4f83-83c8-7201d58a8f6b" elementFormDefault="qualified">
    <xsd:import namespace="http://schemas.microsoft.com/office/2006/documentManagement/types"/>
    <xsd:import namespace="http://schemas.microsoft.com/office/infopath/2007/PartnerControls"/>
    <xsd:element name="Virtual_x0020_Folders" ma:index="30" ma:displayName="Virtual Folders" ma:internalName="Virtual_x0020_Folders">
      <xsd:simpleType>
        <xsd:restriction base="dms:Text">
          <xsd:maxLength value="255"/>
        </xsd:restriction>
      </xsd:simpleType>
    </xsd:element>
    <xsd:element name="Sub_x0020_Folder_x0020__x002d__x0020_Year" ma:index="31" nillable="true" ma:displayName="Sub Folder - Year" ma:internalName="Sub_x0020_Folder_x0020__x002d__x0020_Yea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9" ma:displayName="Author"/>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B019C5-0D95-4756-B647-AE82E5374391}">
  <ds:schemaRefs>
    <ds:schemaRef ds:uri="http://schemas.microsoft.com/office/2006/metadata/longProperties"/>
  </ds:schemaRefs>
</ds:datastoreItem>
</file>

<file path=customXml/itemProps2.xml><?xml version="1.0" encoding="utf-8"?>
<ds:datastoreItem xmlns:ds="http://schemas.openxmlformats.org/officeDocument/2006/customXml" ds:itemID="{932D5322-E0D0-4271-A8D6-E3553FB0F3F8}">
  <ds:schemaRefs>
    <ds:schemaRef ds:uri="Microsoft.SharePoint.Taxonomy.ContentTypeSync"/>
  </ds:schemaRefs>
</ds:datastoreItem>
</file>

<file path=customXml/itemProps3.xml><?xml version="1.0" encoding="utf-8"?>
<ds:datastoreItem xmlns:ds="http://schemas.openxmlformats.org/officeDocument/2006/customXml" ds:itemID="{9210134C-7CF4-4EE0-B851-58D69EF8A99B}">
  <ds:schemaRefs>
    <ds:schemaRef ds:uri="http://schemas.microsoft.com/sharepoint/v3/contenttype/forms"/>
  </ds:schemaRefs>
</ds:datastoreItem>
</file>

<file path=customXml/itemProps4.xml><?xml version="1.0" encoding="utf-8"?>
<ds:datastoreItem xmlns:ds="http://schemas.openxmlformats.org/officeDocument/2006/customXml" ds:itemID="{C76CC9B3-98EA-43BE-8325-94D87A665479}">
  <ds:schemaRefs>
    <ds:schemaRef ds:uri="http://purl.org/dc/dcmitype/"/>
    <ds:schemaRef ds:uri="http://schemas.microsoft.com/office/2006/documentManagement/types"/>
    <ds:schemaRef ds:uri="http://schemas.microsoft.com/office/2006/metadata/properties"/>
    <ds:schemaRef ds:uri="04738c6d-ecc8-46f1-821f-82e308eab3d9"/>
    <ds:schemaRef ds:uri="http://schemas.microsoft.com/sharepoint/v3"/>
    <ds:schemaRef ds:uri="http://www.w3.org/XML/1998/namespace"/>
    <ds:schemaRef ds:uri="http://purl.org/dc/terms/"/>
    <ds:schemaRef ds:uri="http://schemas.microsoft.com/office/infopath/2007/PartnerControls"/>
    <ds:schemaRef ds:uri="http://schemas.openxmlformats.org/package/2006/metadata/core-properties"/>
    <ds:schemaRef ds:uri="595d0959-0a06-4f83-83c8-7201d58a8f6b"/>
    <ds:schemaRef ds:uri="http://schemas.microsoft.com/sharepoint/v3/fields"/>
    <ds:schemaRef ds:uri="http://schemas.microsoft.com/sharepoint.v3"/>
    <ds:schemaRef ds:uri="http://purl.org/dc/elements/1.1/"/>
  </ds:schemaRefs>
</ds:datastoreItem>
</file>

<file path=customXml/itemProps5.xml><?xml version="1.0" encoding="utf-8"?>
<ds:datastoreItem xmlns:ds="http://schemas.openxmlformats.org/officeDocument/2006/customXml" ds:itemID="{C0225115-1BEC-481D-B57A-B1218DD8DF56}">
  <ds:schemaRefs>
    <ds:schemaRef ds:uri="http://schemas.microsoft.com/sharepoint/events"/>
  </ds:schemaRefs>
</ds:datastoreItem>
</file>

<file path=customXml/itemProps6.xml><?xml version="1.0" encoding="utf-8"?>
<ds:datastoreItem xmlns:ds="http://schemas.openxmlformats.org/officeDocument/2006/customXml" ds:itemID="{67CDE077-EC56-4763-BDF6-98F636A05E86}">
  <ds:schemaRefs>
    <ds:schemaRef ds:uri="office.server.policy"/>
  </ds:schemaRefs>
</ds:datastoreItem>
</file>

<file path=customXml/itemProps7.xml><?xml version="1.0" encoding="utf-8"?>
<ds:datastoreItem xmlns:ds="http://schemas.openxmlformats.org/officeDocument/2006/customXml" ds:itemID="{5BA503D1-FFA7-468E-AED7-5D7425FBD8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738c6d-ecc8-46f1-821f-82e308eab3d9"/>
    <ds:schemaRef ds:uri="http://schemas.microsoft.com/sharepoint.v3"/>
    <ds:schemaRef ds:uri="http://schemas.microsoft.com/sharepoint/v3/fields"/>
    <ds:schemaRef ds:uri="595d0959-0a06-4f83-83c8-7201d58a8f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5116</TotalTime>
  <Words>2302</Words>
  <Application>Microsoft Office PowerPoint</Application>
  <PresentationFormat>On-screen Show (4:3)</PresentationFormat>
  <Paragraphs>145</Paragraphs>
  <Slides>15</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Times New Roman</vt:lpstr>
      <vt:lpstr>2_Custom Design</vt:lpstr>
      <vt:lpstr>Custom Design</vt:lpstr>
      <vt:lpstr>71 (Inspection &amp; Repair) Sqn Non-Destructive Testing</vt:lpstr>
      <vt:lpstr>Delivery of NDT within the MOD  (Specifically Air Command)</vt:lpstr>
      <vt:lpstr>Air Command Non-Destructive testing  hierarchical construct.</vt:lpstr>
      <vt:lpstr>NDT Form 7  Non routine NDT Request Form </vt:lpstr>
      <vt:lpstr>NDT Form 7continued</vt:lpstr>
      <vt:lpstr>NDT Form 7 continued</vt:lpstr>
      <vt:lpstr>NDT Form 7 Continued</vt:lpstr>
      <vt:lpstr>Preliminary Work Instruction (PWI).</vt:lpstr>
      <vt:lpstr>Formal Work Instruction.</vt:lpstr>
      <vt:lpstr>Examples of NDT carried out within  the MOD</vt:lpstr>
      <vt:lpstr>Examples of NDT carried out within  the MOD</vt:lpstr>
      <vt:lpstr>Examples of NDT carried out within  the MOD</vt:lpstr>
      <vt:lpstr>Summary</vt:lpstr>
      <vt:lpstr>REFERENCES USED  Any  further information can be sought by visiting   JAP(D)100A-4179,    71 Sqn Order Book 2-1-3-6 and 2-1-3-7.  MAM-P</vt:lpstr>
      <vt:lpstr>Any Questions</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 Conference 16</dc:title>
  <dc:subject>*Not Specified*</dc:subject>
  <dc:creator>MonkD504</dc:creator>
  <cp:lastModifiedBy>Karen Cambridge</cp:lastModifiedBy>
  <cp:revision>853</cp:revision>
  <cp:lastPrinted>2017-06-13T13:25:59Z</cp:lastPrinted>
  <dcterms:created xsi:type="dcterms:W3CDTF">2011-07-15T10:12:05Z</dcterms:created>
  <dcterms:modified xsi:type="dcterms:W3CDTF">2021-04-16T14:59:01Z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IRException">
    <vt:lpwstr/>
  </property>
  <property fmtid="{D5CDD505-2E9C-101B-9397-08002B2CF9AE}" pid="3" name="Description0">
    <vt:lpwstr/>
  </property>
  <property fmtid="{D5CDD505-2E9C-101B-9397-08002B2CF9AE}" pid="4" name="DPADisclosabilityIndicator">
    <vt:lpwstr/>
  </property>
  <property fmtid="{D5CDD505-2E9C-101B-9397-08002B2CF9AE}" pid="5" name="FOIReleasedOnRequest">
    <vt:lpwstr/>
  </property>
  <property fmtid="{D5CDD505-2E9C-101B-9397-08002B2CF9AE}" pid="6" name="PolicyIdentifier">
    <vt:lpwstr>UK</vt:lpwstr>
  </property>
  <property fmtid="{D5CDD505-2E9C-101B-9397-08002B2CF9AE}" pid="7" name="SecurityNonUKConstraints">
    <vt:lpwstr>None</vt:lpwstr>
  </property>
  <property fmtid="{D5CDD505-2E9C-101B-9397-08002B2CF9AE}" pid="8" name="ContentType">
    <vt:lpwstr>MOD Document</vt:lpwstr>
  </property>
  <property fmtid="{D5CDD505-2E9C-101B-9397-08002B2CF9AE}" pid="9" name="Subject CategoryOOB">
    <vt:lpwstr>MANAGEMENT AND COMMUNICATION</vt:lpwstr>
  </property>
  <property fmtid="{D5CDD505-2E9C-101B-9397-08002B2CF9AE}" pid="10" name="Subject KeywordsOOB">
    <vt:lpwstr>;#Engineering;#Management and communication;#</vt:lpwstr>
  </property>
  <property fmtid="{D5CDD505-2E9C-101B-9397-08002B2CF9AE}" pid="11" name="Local KeywordsOOB">
    <vt:lpwstr>;#42ESW Presentation;#</vt:lpwstr>
  </property>
  <property fmtid="{D5CDD505-2E9C-101B-9397-08002B2CF9AE}" pid="12" name="AuthorOriginator">
    <vt:lpwstr>Johnson, Mark Sqn Ldr</vt:lpwstr>
  </property>
  <property fmtid="{D5CDD505-2E9C-101B-9397-08002B2CF9AE}" pid="13" name="Copyright">
    <vt:lpwstr/>
  </property>
  <property fmtid="{D5CDD505-2E9C-101B-9397-08002B2CF9AE}" pid="14" name="FOIExemption">
    <vt:lpwstr>No</vt:lpwstr>
  </property>
  <property fmtid="{D5CDD505-2E9C-101B-9397-08002B2CF9AE}" pid="15" name="SecurityDescriptors">
    <vt:lpwstr>None</vt:lpwstr>
  </property>
  <property fmtid="{D5CDD505-2E9C-101B-9397-08002B2CF9AE}" pid="16" name="Status">
    <vt:lpwstr>Under Review</vt:lpwstr>
  </property>
  <property fmtid="{D5CDD505-2E9C-101B-9397-08002B2CF9AE}" pid="17" name="Business OwnerOOB">
    <vt:lpwstr>Air Command</vt:lpwstr>
  </property>
  <property fmtid="{D5CDD505-2E9C-101B-9397-08002B2CF9AE}" pid="18" name="DPAExemption">
    <vt:lpwstr/>
  </property>
  <property fmtid="{D5CDD505-2E9C-101B-9397-08002B2CF9AE}" pid="19" name="EIRDisclosabilityIndicator">
    <vt:lpwstr/>
  </property>
  <property fmtid="{D5CDD505-2E9C-101B-9397-08002B2CF9AE}" pid="20" name="fileplanIDOOB">
    <vt:lpwstr>01_05 Manage Personnel</vt:lpwstr>
  </property>
  <property fmtid="{D5CDD505-2E9C-101B-9397-08002B2CF9AE}" pid="21" name="fileplanIDPTH">
    <vt:lpwstr>01_Administer/01_05 Manage Personnel</vt:lpwstr>
  </property>
  <property fmtid="{D5CDD505-2E9C-101B-9397-08002B2CF9AE}" pid="22" name="From">
    <vt:lpwstr/>
  </property>
  <property fmtid="{D5CDD505-2E9C-101B-9397-08002B2CF9AE}" pid="23" name="Cc">
    <vt:lpwstr/>
  </property>
  <property fmtid="{D5CDD505-2E9C-101B-9397-08002B2CF9AE}" pid="24" name="Sent">
    <vt:lpwstr/>
  </property>
  <property fmtid="{D5CDD505-2E9C-101B-9397-08002B2CF9AE}" pid="25" name="To">
    <vt:lpwstr/>
  </property>
  <property fmtid="{D5CDD505-2E9C-101B-9397-08002B2CF9AE}" pid="26" name="DateScanned">
    <vt:lpwstr/>
  </property>
  <property fmtid="{D5CDD505-2E9C-101B-9397-08002B2CF9AE}" pid="27" name="ScannerOperator">
    <vt:lpwstr/>
  </property>
  <property fmtid="{D5CDD505-2E9C-101B-9397-08002B2CF9AE}" pid="28" name="MODImageCleaning">
    <vt:lpwstr/>
  </property>
  <property fmtid="{D5CDD505-2E9C-101B-9397-08002B2CF9AE}" pid="29" name="MODNumberOfPagesScanned">
    <vt:lpwstr/>
  </property>
  <property fmtid="{D5CDD505-2E9C-101B-9397-08002B2CF9AE}" pid="30" name="MODScanStandard">
    <vt:lpwstr/>
  </property>
  <property fmtid="{D5CDD505-2E9C-101B-9397-08002B2CF9AE}" pid="31" name="MODScanVerified">
    <vt:lpwstr>Pending</vt:lpwstr>
  </property>
  <property fmtid="{D5CDD505-2E9C-101B-9397-08002B2CF9AE}" pid="32" name="MODSubject">
    <vt:lpwstr/>
  </property>
  <property fmtid="{D5CDD505-2E9C-101B-9397-08002B2CF9AE}" pid="33" name="Folder">
    <vt:lpwstr>Presentations</vt:lpwstr>
  </property>
  <property fmtid="{D5CDD505-2E9C-101B-9397-08002B2CF9AE}" pid="34" name="RetentionCategory">
    <vt:lpwstr>None</vt:lpwstr>
  </property>
  <property fmtid="{D5CDD505-2E9C-101B-9397-08002B2CF9AE}" pid="35" name="fileplanID">
    <vt:lpwstr>20;#02_01 Conduct Planning|0e0e6eec-4f47-4b11-b675-ee8ad46f53b4</vt:lpwstr>
  </property>
  <property fmtid="{D5CDD505-2E9C-101B-9397-08002B2CF9AE}" pid="36" name="Declared">
    <vt:lpwstr>0</vt:lpwstr>
  </property>
  <property fmtid="{D5CDD505-2E9C-101B-9397-08002B2CF9AE}" pid="37" name="LocalKeywords">
    <vt:lpwstr/>
  </property>
  <property fmtid="{D5CDD505-2E9C-101B-9397-08002B2CF9AE}" pid="38" name="MeridioEDCData">
    <vt:lpwstr/>
  </property>
  <property fmtid="{D5CDD505-2E9C-101B-9397-08002B2CF9AE}" pid="39" name="MeridioUrl">
    <vt:lpwstr/>
  </property>
  <property fmtid="{D5CDD505-2E9C-101B-9397-08002B2CF9AE}" pid="40" name="DocId">
    <vt:lpwstr/>
  </property>
  <property fmtid="{D5CDD505-2E9C-101B-9397-08002B2CF9AE}" pid="41" name="SubjectCategory">
    <vt:lpwstr/>
  </property>
  <property fmtid="{D5CDD505-2E9C-101B-9397-08002B2CF9AE}" pid="42" name="FOIPublicationDate">
    <vt:lpwstr/>
  </property>
  <property fmtid="{D5CDD505-2E9C-101B-9397-08002B2CF9AE}" pid="43" name="SubjectKeywords">
    <vt:lpwstr/>
  </property>
  <property fmtid="{D5CDD505-2E9C-101B-9397-08002B2CF9AE}" pid="44" name="BusinessOwner">
    <vt:lpwstr/>
  </property>
  <property fmtid="{D5CDD505-2E9C-101B-9397-08002B2CF9AE}" pid="45" name="MeridioEDCStatus">
    <vt:lpwstr/>
  </property>
  <property fmtid="{D5CDD505-2E9C-101B-9397-08002B2CF9AE}" pid="46" name="ContentTypeId">
    <vt:lpwstr>0x010100D9D675D6CDED02438DC7CFF78D2F29E40200C267AD80CDB5E448B8AB00AFCDBFA526</vt:lpwstr>
  </property>
  <property fmtid="{D5CDD505-2E9C-101B-9397-08002B2CF9AE}" pid="47" name="Subject Category">
    <vt:lpwstr>23;#Management and policy skills training|356352b7-5556-4a7b-b64d-a5a45a640c3f;#24;#Business plans|afb55b64-a21b-424c-a24b-3068258017ed;#25;#Security compliance|31737293-dc36-4aec-993a-71538d30a52b;#26;#Quality management|03c99f23-6a91-4f1a-acfd-d578288bc</vt:lpwstr>
  </property>
  <property fmtid="{D5CDD505-2E9C-101B-9397-08002B2CF9AE}" pid="48" name="_dlc_policyId">
    <vt:lpwstr>0x010100D9D675D6CDED02438DC7CFF78D2F29E402|2137034394</vt:lpwstr>
  </property>
  <property fmtid="{D5CDD505-2E9C-101B-9397-08002B2CF9AE}" pid="49" name="ItemRetentionFormula">
    <vt:lpwstr>&lt;formula id="Microsoft.Office.RecordsManagement.PolicyFeatures.Expiration.Formula.BuiltIn"&gt;&lt;number&gt;1&lt;/number&gt;&lt;property&gt;Modified&lt;/property&gt;&lt;propertyId&gt;28cf69c5-fa48-462a-b5cd-27b6f9d2bd5f&lt;/propertyId&gt;&lt;period&gt;years&lt;/period&gt;&lt;/formula&gt;</vt:lpwstr>
  </property>
  <property fmtid="{D5CDD505-2E9C-101B-9397-08002B2CF9AE}" pid="50" name="Business Owner">
    <vt:lpwstr>5;#71(IR) SQN|4c8471f2-2117-4c5d-bbe1-0ceb37067028</vt:lpwstr>
  </property>
  <property fmtid="{D5CDD505-2E9C-101B-9397-08002B2CF9AE}" pid="51" name="Subject Keywords">
    <vt:lpwstr>21;#Management practice and policy|5bf434f9-fbd1-44c0-8738-778f88f35c4b;#22;#Security policy and management|9fe728ff-3be6-427e-b061-33ed9e807c01</vt:lpwstr>
  </property>
  <property fmtid="{D5CDD505-2E9C-101B-9397-08002B2CF9AE}" pid="52" name="TaxKeyword">
    <vt:lpwstr/>
  </property>
</Properties>
</file>